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7559675" cy="10691813"/>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DDDDDD"/>
    <a:srgbClr val="000000"/>
    <a:srgbClr val="E0E0E0"/>
    <a:srgbClr val="EEEEEE"/>
    <a:srgbClr val="E30613"/>
    <a:srgbClr val="518DA7"/>
    <a:srgbClr val="C00000"/>
    <a:srgbClr val="E30713"/>
    <a:srgbClr val="E306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p:scale>
          <a:sx n="148" d="100"/>
          <a:sy n="148" d="100"/>
        </p:scale>
        <p:origin x="1140" y="-45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pl-PL"/>
          </a:p>
        </p:txBody>
      </p:sp>
      <p:sp>
        <p:nvSpPr>
          <p:cNvPr id="3" name="Symbol zastępczy daty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DC2AFDE2-0864-47AE-BEA0-E830745FBC64}" type="datetimeFigureOut">
              <a:rPr lang="pl-PL" smtClean="0"/>
              <a:t>28.08.2026</a:t>
            </a:fld>
            <a:endParaRPr lang="pl-PL"/>
          </a:p>
        </p:txBody>
      </p:sp>
      <p:sp>
        <p:nvSpPr>
          <p:cNvPr id="4" name="Symbol zastępczy obrazu slajdu 3"/>
          <p:cNvSpPr>
            <a:spLocks noGrp="1" noRot="1" noChangeAspect="1"/>
          </p:cNvSpPr>
          <p:nvPr>
            <p:ph type="sldImg" idx="2"/>
          </p:nvPr>
        </p:nvSpPr>
        <p:spPr>
          <a:xfrm>
            <a:off x="2249488" y="1252538"/>
            <a:ext cx="2389187" cy="3381375"/>
          </a:xfrm>
          <a:prstGeom prst="rect">
            <a:avLst/>
          </a:prstGeom>
          <a:noFill/>
          <a:ln w="12700">
            <a:solidFill>
              <a:prstClr val="black"/>
            </a:solidFill>
          </a:ln>
        </p:spPr>
        <p:txBody>
          <a:bodyPr vert="horz" lIns="96616" tIns="48308" rIns="96616" bIns="48308" rtlCol="0" anchor="ctr"/>
          <a:lstStyle/>
          <a:p>
            <a:endParaRPr lang="pl-PL"/>
          </a:p>
        </p:txBody>
      </p:sp>
      <p:sp>
        <p:nvSpPr>
          <p:cNvPr id="5" name="Symbol zastępczy notatek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pl-PL"/>
          </a:p>
        </p:txBody>
      </p:sp>
      <p:sp>
        <p:nvSpPr>
          <p:cNvPr id="7" name="Symbol zastępczy numeru slajdu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097B2BA4-57F7-4181-BC0C-953ED8246884}" type="slidenum">
              <a:rPr lang="pl-PL" smtClean="0"/>
              <a:t>‹#›</a:t>
            </a:fld>
            <a:endParaRPr lang="pl-PL"/>
          </a:p>
        </p:txBody>
      </p:sp>
    </p:spTree>
    <p:extLst>
      <p:ext uri="{BB962C8B-B14F-4D97-AF65-F5344CB8AC3E}">
        <p14:creationId xmlns:p14="http://schemas.microsoft.com/office/powerpoint/2010/main" val="777486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097B2BA4-57F7-4181-BC0C-953ED8246884}" type="slidenum">
              <a:rPr lang="pl-PL" smtClean="0"/>
              <a:t>1</a:t>
            </a:fld>
            <a:endParaRPr lang="pl-PL"/>
          </a:p>
        </p:txBody>
      </p:sp>
    </p:spTree>
    <p:extLst>
      <p:ext uri="{BB962C8B-B14F-4D97-AF65-F5344CB8AC3E}">
        <p14:creationId xmlns:p14="http://schemas.microsoft.com/office/powerpoint/2010/main" val="915134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pl-PL"/>
              <a:t>Kliknij, aby edytować styl</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0DC40D8E-11A3-4212-A49A-DDABC2EF3122}" type="datetimeFigureOut">
              <a:rPr lang="pl-PL" smtClean="0"/>
              <a:t>28.08.2026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3163473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0DC40D8E-11A3-4212-A49A-DDABC2EF3122}" type="datetimeFigureOut">
              <a:rPr lang="pl-PL" smtClean="0"/>
              <a:t>28.08.2026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1473110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pl-PL"/>
              <a:t>Kliknij, aby edytować styl</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0DC40D8E-11A3-4212-A49A-DDABC2EF3122}" type="datetimeFigureOut">
              <a:rPr lang="pl-PL" smtClean="0"/>
              <a:t>28.08.2026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3412447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0DC40D8E-11A3-4212-A49A-DDABC2EF3122}" type="datetimeFigureOut">
              <a:rPr lang="pl-PL" smtClean="0"/>
              <a:t>28.08.2026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2069265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pl-PL"/>
              <a:t>Kliknij, aby edytować styl</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pl-PL"/>
              <a:t>Kliknij, aby edytować style wzorca tekstu</a:t>
            </a:r>
          </a:p>
        </p:txBody>
      </p:sp>
      <p:sp>
        <p:nvSpPr>
          <p:cNvPr id="4" name="Content Placeholder 3"/>
          <p:cNvSpPr>
            <a:spLocks noGrp="1"/>
          </p:cNvSpPr>
          <p:nvPr>
            <p:ph sz="half" idx="2"/>
          </p:nvPr>
        </p:nvSpPr>
        <p:spPr>
          <a:xfrm>
            <a:off x="520713" y="3905482"/>
            <a:ext cx="3198096" cy="5744375"/>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pl-PL"/>
              <a:t>Kliknij, aby edytować style wzorca tekstu</a:t>
            </a:r>
          </a:p>
        </p:txBody>
      </p:sp>
      <p:sp>
        <p:nvSpPr>
          <p:cNvPr id="6" name="Content Placeholder 5"/>
          <p:cNvSpPr>
            <a:spLocks noGrp="1"/>
          </p:cNvSpPr>
          <p:nvPr>
            <p:ph sz="quarter" idx="4"/>
          </p:nvPr>
        </p:nvSpPr>
        <p:spPr>
          <a:xfrm>
            <a:off x="3827086" y="3905482"/>
            <a:ext cx="3213847" cy="5744375"/>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0DC40D8E-11A3-4212-A49A-DDABC2EF3122}" type="datetimeFigureOut">
              <a:rPr lang="pl-PL" smtClean="0"/>
              <a:t>28.08.2026</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3901472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0DC40D8E-11A3-4212-A49A-DDABC2EF3122}" type="datetimeFigureOut">
              <a:rPr lang="pl-PL" smtClean="0"/>
              <a:t>28.08.2026</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1527488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40D8E-11A3-4212-A49A-DDABC2EF3122}" type="datetimeFigureOut">
              <a:rPr lang="pl-PL" smtClean="0"/>
              <a:t>28.08.2026</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2578813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pl-PL"/>
              <a:t>Kliknij, aby edytować styl</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0DC40D8E-11A3-4212-A49A-DDABC2EF3122}" type="datetimeFigureOut">
              <a:rPr lang="pl-PL" smtClean="0"/>
              <a:t>28.08.2026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2178606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pl-PL"/>
              <a:t>Kliknij, aby edytować styl</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pl-PL"/>
              <a:t>Kliknij ikonę, aby dodać obraz</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0DC40D8E-11A3-4212-A49A-DDABC2EF3122}" type="datetimeFigureOut">
              <a:rPr lang="pl-PL" smtClean="0"/>
              <a:t>28.08.2026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1220814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0DC40D8E-11A3-4212-A49A-DDABC2EF3122}" type="datetimeFigureOut">
              <a:rPr lang="pl-PL" smtClean="0"/>
              <a:t>28.08.2026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47191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0DC40D8E-11A3-4212-A49A-DDABC2EF3122}" type="datetimeFigureOut">
              <a:rPr lang="pl-PL" smtClean="0"/>
              <a:t>28.08.2026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3C1DACD-3FB6-4814-9072-1F864619F677}" type="slidenum">
              <a:rPr lang="pl-PL" smtClean="0"/>
              <a:t>‹#›</a:t>
            </a:fld>
            <a:endParaRPr lang="pl-PL"/>
          </a:p>
        </p:txBody>
      </p:sp>
    </p:spTree>
    <p:extLst>
      <p:ext uri="{BB962C8B-B14F-4D97-AF65-F5344CB8AC3E}">
        <p14:creationId xmlns:p14="http://schemas.microsoft.com/office/powerpoint/2010/main" val="3179927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0DC40D8E-11A3-4212-A49A-DDABC2EF3122}" type="datetimeFigureOut">
              <a:rPr lang="pl-PL" smtClean="0"/>
              <a:t>28.08.2026</a:t>
            </a:fld>
            <a:endParaRPr lang="pl-P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13C1DACD-3FB6-4814-9072-1F864619F677}" type="slidenum">
              <a:rPr lang="pl-PL" smtClean="0"/>
              <a:t>‹#›</a:t>
            </a:fld>
            <a:endParaRPr lang="pl-PL"/>
          </a:p>
        </p:txBody>
      </p:sp>
    </p:spTree>
    <p:extLst>
      <p:ext uri="{BB962C8B-B14F-4D97-AF65-F5344CB8AC3E}">
        <p14:creationId xmlns:p14="http://schemas.microsoft.com/office/powerpoint/2010/main" val="41050436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ymbol zastępczy stopki 6">
            <a:extLst>
              <a:ext uri="{FF2B5EF4-FFF2-40B4-BE49-F238E27FC236}">
                <a16:creationId xmlns:a16="http://schemas.microsoft.com/office/drawing/2014/main" id="{2E452CD7-BB9D-41C5-B153-3495DD22E994}"/>
              </a:ext>
            </a:extLst>
          </p:cNvPr>
          <p:cNvSpPr>
            <a:spLocks noGrp="1"/>
          </p:cNvSpPr>
          <p:nvPr>
            <p:ph type="ftr" sz="quarter" idx="11"/>
          </p:nvPr>
        </p:nvSpPr>
        <p:spPr>
          <a:xfrm>
            <a:off x="4783455" y="9781775"/>
            <a:ext cx="2256492" cy="569240"/>
          </a:xfrm>
          <a:ln>
            <a:noFill/>
          </a:ln>
        </p:spPr>
        <p:txBody>
          <a:bodyPr/>
          <a:lstStyle/>
          <a:p>
            <a:pPr algn="r"/>
            <a:r>
              <a:rPr lang="pl-PL" sz="700" dirty="0">
                <a:latin typeface="Roboto" panose="02000000000000000000" pitchFamily="2" charset="0"/>
                <a:ea typeface="Roboto" panose="02000000000000000000" pitchFamily="2" charset="0"/>
                <a:cs typeface="Roboto" panose="02000000000000000000" pitchFamily="2" charset="0"/>
              </a:rPr>
              <a:t>                                                                                                                                                                                                   </a:t>
            </a:r>
            <a:r>
              <a:rPr lang="pl-PL" sz="700" dirty="0">
                <a:solidFill>
                  <a:schemeClr val="tx1"/>
                </a:solidFill>
                <a:latin typeface="Roboto" panose="02000000000000000000" pitchFamily="2" charset="0"/>
                <a:ea typeface="Roboto" panose="02000000000000000000" pitchFamily="2" charset="0"/>
                <a:cs typeface="Roboto" panose="02000000000000000000" pitchFamily="2" charset="0"/>
              </a:rPr>
              <a:t>pro-device.com </a:t>
            </a:r>
          </a:p>
        </p:txBody>
      </p:sp>
      <p:pic>
        <p:nvPicPr>
          <p:cNvPr id="10" name="Obraz 9">
            <a:extLst>
              <a:ext uri="{FF2B5EF4-FFF2-40B4-BE49-F238E27FC236}">
                <a16:creationId xmlns:a16="http://schemas.microsoft.com/office/drawing/2014/main" id="{17CCC234-4D62-4A92-A204-B9DF946CA3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1810" y="153960"/>
            <a:ext cx="2693233" cy="1004870"/>
          </a:xfrm>
          <a:prstGeom prst="rect">
            <a:avLst/>
          </a:prstGeom>
        </p:spPr>
      </p:pic>
      <p:sp>
        <p:nvSpPr>
          <p:cNvPr id="13" name="Prostokąt 12">
            <a:extLst>
              <a:ext uri="{FF2B5EF4-FFF2-40B4-BE49-F238E27FC236}">
                <a16:creationId xmlns:a16="http://schemas.microsoft.com/office/drawing/2014/main" id="{E5B51913-C0C5-4C38-B8E7-8E2E5D280DBC}"/>
              </a:ext>
            </a:extLst>
          </p:cNvPr>
          <p:cNvSpPr/>
          <p:nvPr/>
        </p:nvSpPr>
        <p:spPr>
          <a:xfrm>
            <a:off x="6067970" y="10066395"/>
            <a:ext cx="133855" cy="95871"/>
          </a:xfrm>
          <a:prstGeom prst="rect">
            <a:avLst/>
          </a:prstGeom>
          <a:solidFill>
            <a:srgbClr val="E30613"/>
          </a:solidFill>
          <a:ln>
            <a:solidFill>
              <a:srgbClr val="E306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solidFill>
                <a:srgbClr val="E30613"/>
              </a:solidFill>
            </a:endParaRPr>
          </a:p>
        </p:txBody>
      </p:sp>
      <p:pic>
        <p:nvPicPr>
          <p:cNvPr id="17" name="Obraz 16">
            <a:extLst>
              <a:ext uri="{FF2B5EF4-FFF2-40B4-BE49-F238E27FC236}">
                <a16:creationId xmlns:a16="http://schemas.microsoft.com/office/drawing/2014/main" id="{C104C0D6-A8F5-47D9-82FC-22F1B5DB27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28" y="-23664"/>
            <a:ext cx="7559675" cy="4032843"/>
          </a:xfrm>
          <a:prstGeom prst="rect">
            <a:avLst/>
          </a:prstGeom>
        </p:spPr>
      </p:pic>
      <p:sp>
        <p:nvSpPr>
          <p:cNvPr id="2" name="pole tekstowe 1">
            <a:extLst>
              <a:ext uri="{FF2B5EF4-FFF2-40B4-BE49-F238E27FC236}">
                <a16:creationId xmlns:a16="http://schemas.microsoft.com/office/drawing/2014/main" id="{3262ACF3-CAE7-4828-B7CD-7C8A18B78EBB}"/>
              </a:ext>
            </a:extLst>
          </p:cNvPr>
          <p:cNvSpPr txBox="1"/>
          <p:nvPr/>
        </p:nvSpPr>
        <p:spPr>
          <a:xfrm>
            <a:off x="1004236" y="1127760"/>
            <a:ext cx="2845652" cy="584775"/>
          </a:xfrm>
          <a:prstGeom prst="rect">
            <a:avLst/>
          </a:prstGeom>
          <a:noFill/>
        </p:spPr>
        <p:txBody>
          <a:bodyPr wrap="none" rtlCol="0">
            <a:spAutoFit/>
          </a:bodyPr>
          <a:lstStyle/>
          <a:p>
            <a:pPr algn="r"/>
            <a:r>
              <a:rPr lang="pl-PL" sz="1600" dirty="0">
                <a:latin typeface="Roboto" panose="02000000000000000000" pitchFamily="2" charset="0"/>
                <a:ea typeface="Roboto" panose="02000000000000000000" pitchFamily="2" charset="0"/>
                <a:cs typeface="Roboto" panose="02000000000000000000" pitchFamily="2" charset="0"/>
              </a:rPr>
              <a:t> </a:t>
            </a:r>
            <a:r>
              <a:rPr lang="pl-PL" sz="1600" b="1" dirty="0">
                <a:latin typeface="Roboto" panose="02000000000000000000" pitchFamily="2" charset="0"/>
                <a:ea typeface="Roboto" panose="02000000000000000000" pitchFamily="2" charset="0"/>
                <a:cs typeface="Roboto" panose="02000000000000000000" pitchFamily="2" charset="0"/>
              </a:rPr>
              <a:t>ProDevice DWS</a:t>
            </a:r>
          </a:p>
          <a:p>
            <a:pPr algn="r"/>
            <a:r>
              <a:rPr lang="pl-PL" sz="1600" dirty="0">
                <a:latin typeface="Roboto" panose="02000000000000000000" pitchFamily="2" charset="0"/>
                <a:ea typeface="Roboto" panose="02000000000000000000" pitchFamily="2" charset="0"/>
                <a:cs typeface="Roboto" panose="02000000000000000000" pitchFamily="2" charset="0"/>
              </a:rPr>
              <a:t>software for data </a:t>
            </a:r>
            <a:r>
              <a:rPr lang="pl-PL" sz="1600" dirty="0" err="1">
                <a:latin typeface="Roboto" panose="02000000000000000000" pitchFamily="2" charset="0"/>
                <a:ea typeface="Roboto" panose="02000000000000000000" pitchFamily="2" charset="0"/>
                <a:cs typeface="Roboto" panose="02000000000000000000" pitchFamily="2" charset="0"/>
              </a:rPr>
              <a:t>destruction</a:t>
            </a:r>
            <a:endParaRPr lang="pl-PL" sz="1600" dirty="0">
              <a:latin typeface="Roboto" panose="02000000000000000000" pitchFamily="2" charset="0"/>
              <a:ea typeface="Roboto" panose="02000000000000000000" pitchFamily="2" charset="0"/>
              <a:cs typeface="Roboto" panose="02000000000000000000" pitchFamily="2" charset="0"/>
            </a:endParaRPr>
          </a:p>
        </p:txBody>
      </p:sp>
      <p:sp>
        <p:nvSpPr>
          <p:cNvPr id="11" name="pole tekstowe 10">
            <a:extLst>
              <a:ext uri="{FF2B5EF4-FFF2-40B4-BE49-F238E27FC236}">
                <a16:creationId xmlns:a16="http://schemas.microsoft.com/office/drawing/2014/main" id="{FC7472D7-7967-4B8B-8D94-7D7D585DBFBA}"/>
              </a:ext>
            </a:extLst>
          </p:cNvPr>
          <p:cNvSpPr txBox="1"/>
          <p:nvPr/>
        </p:nvSpPr>
        <p:spPr>
          <a:xfrm>
            <a:off x="683375" y="1839196"/>
            <a:ext cx="3176741" cy="1692771"/>
          </a:xfrm>
          <a:prstGeom prst="rect">
            <a:avLst/>
          </a:prstGeom>
          <a:noFill/>
        </p:spPr>
        <p:txBody>
          <a:bodyPr wrap="square" rtlCol="0">
            <a:spAutoFit/>
          </a:bodyPr>
          <a:lstStyle/>
          <a:p>
            <a:pPr algn="just"/>
            <a:r>
              <a:rPr lang="en-US" sz="800" dirty="0">
                <a:latin typeface="Roboto" panose="02000000000000000000" pitchFamily="2" charset="0"/>
                <a:ea typeface="Roboto" panose="02000000000000000000" pitchFamily="2" charset="0"/>
                <a:cs typeface="Roboto" panose="02000000000000000000" pitchFamily="2" charset="0"/>
              </a:rPr>
              <a:t>ProDevice DWS (Data Wipe System) is a software designed for the permanent destruction of data stored on data media through controlled overwriting. This process results in the irreversible removal of information, preventing it from being recovered using standard methods or specialized digital forensics tools. Once the operation is completed, the storage media remains fully functional and can be reused to store new data. </a:t>
            </a:r>
            <a:endParaRPr lang="pl-PL" sz="800" dirty="0">
              <a:latin typeface="Roboto" panose="02000000000000000000" pitchFamily="2" charset="0"/>
              <a:ea typeface="Roboto" panose="02000000000000000000" pitchFamily="2" charset="0"/>
              <a:cs typeface="Roboto" panose="02000000000000000000" pitchFamily="2" charset="0"/>
            </a:endParaRPr>
          </a:p>
          <a:p>
            <a:pPr algn="just"/>
            <a:endParaRPr lang="pl-PL" sz="800" dirty="0">
              <a:latin typeface="Roboto" panose="02000000000000000000" pitchFamily="2" charset="0"/>
              <a:ea typeface="Roboto" panose="02000000000000000000" pitchFamily="2" charset="0"/>
              <a:cs typeface="Roboto" panose="02000000000000000000" pitchFamily="2" charset="0"/>
            </a:endParaRPr>
          </a:p>
          <a:p>
            <a:pPr algn="just"/>
            <a:r>
              <a:rPr lang="en-US" sz="800" dirty="0" err="1">
                <a:latin typeface="Roboto" panose="02000000000000000000" pitchFamily="2" charset="0"/>
                <a:ea typeface="Roboto" panose="02000000000000000000" pitchFamily="2" charset="0"/>
                <a:cs typeface="Roboto" panose="02000000000000000000" pitchFamily="2" charset="0"/>
              </a:rPr>
              <a:t>ProDevice</a:t>
            </a:r>
            <a:r>
              <a:rPr lang="en-US" sz="800" dirty="0">
                <a:latin typeface="Roboto" panose="02000000000000000000" pitchFamily="2" charset="0"/>
                <a:ea typeface="Roboto" panose="02000000000000000000" pitchFamily="2" charset="0"/>
                <a:cs typeface="Roboto" panose="02000000000000000000" pitchFamily="2" charset="0"/>
              </a:rPr>
              <a:t> DWS is part of the </a:t>
            </a:r>
            <a:r>
              <a:rPr lang="en-US" sz="800" dirty="0" err="1">
                <a:latin typeface="Roboto" panose="02000000000000000000" pitchFamily="2" charset="0"/>
                <a:ea typeface="Roboto" panose="02000000000000000000" pitchFamily="2" charset="0"/>
                <a:cs typeface="Roboto" panose="02000000000000000000" pitchFamily="2" charset="0"/>
              </a:rPr>
              <a:t>ProDevice</a:t>
            </a:r>
            <a:r>
              <a:rPr lang="en-US" sz="800" dirty="0">
                <a:latin typeface="Roboto" panose="02000000000000000000" pitchFamily="2" charset="0"/>
                <a:ea typeface="Roboto" panose="02000000000000000000" pitchFamily="2" charset="0"/>
                <a:cs typeface="Roboto" panose="02000000000000000000" pitchFamily="2" charset="0"/>
              </a:rPr>
              <a:t> ecosystem, which includes products used for the storage, transportation, data erasure, and physical destruction of storage media, as well as software solutions that enable the management of processes related to data security</a:t>
            </a:r>
            <a:endParaRPr lang="pl-PL" sz="800" dirty="0">
              <a:latin typeface="Roboto" panose="02000000000000000000" pitchFamily="2" charset="0"/>
              <a:ea typeface="Roboto" panose="02000000000000000000" pitchFamily="2" charset="0"/>
              <a:cs typeface="Roboto" panose="02000000000000000000" pitchFamily="2" charset="0"/>
            </a:endParaRPr>
          </a:p>
        </p:txBody>
      </p:sp>
      <p:sp>
        <p:nvSpPr>
          <p:cNvPr id="12" name="pole tekstowe 11">
            <a:extLst>
              <a:ext uri="{FF2B5EF4-FFF2-40B4-BE49-F238E27FC236}">
                <a16:creationId xmlns:a16="http://schemas.microsoft.com/office/drawing/2014/main" id="{4AD10080-1118-4143-9739-B176B27A5FE6}"/>
              </a:ext>
            </a:extLst>
          </p:cNvPr>
          <p:cNvSpPr txBox="1"/>
          <p:nvPr/>
        </p:nvSpPr>
        <p:spPr>
          <a:xfrm>
            <a:off x="3378234" y="3419574"/>
            <a:ext cx="857927" cy="307777"/>
          </a:xfrm>
          <a:prstGeom prst="rect">
            <a:avLst/>
          </a:prstGeom>
          <a:noFill/>
        </p:spPr>
        <p:txBody>
          <a:bodyPr wrap="none" rtlCol="0">
            <a:spAutoFit/>
          </a:bodyPr>
          <a:lstStyle/>
          <a:p>
            <a:r>
              <a:rPr lang="pl-PL" sz="1400" b="1" dirty="0" err="1">
                <a:latin typeface="Roboto" panose="02000000000000000000" pitchFamily="2" charset="0"/>
                <a:ea typeface="Roboto" panose="02000000000000000000" pitchFamily="2" charset="0"/>
                <a:cs typeface="Roboto" panose="02000000000000000000" pitchFamily="2" charset="0"/>
              </a:rPr>
              <a:t>Benefits</a:t>
            </a:r>
            <a:endParaRPr lang="pl-PL" sz="1400" b="1" dirty="0">
              <a:latin typeface="Roboto" panose="02000000000000000000" pitchFamily="2" charset="0"/>
              <a:ea typeface="Roboto" panose="02000000000000000000" pitchFamily="2" charset="0"/>
              <a:cs typeface="Roboto" panose="02000000000000000000" pitchFamily="2" charset="0"/>
            </a:endParaRPr>
          </a:p>
        </p:txBody>
      </p:sp>
      <p:sp>
        <p:nvSpPr>
          <p:cNvPr id="22" name="pole tekstowe 21">
            <a:extLst>
              <a:ext uri="{FF2B5EF4-FFF2-40B4-BE49-F238E27FC236}">
                <a16:creationId xmlns:a16="http://schemas.microsoft.com/office/drawing/2014/main" id="{8D5402AD-4F52-4D8B-88C0-CD341749CE5D}"/>
              </a:ext>
            </a:extLst>
          </p:cNvPr>
          <p:cNvSpPr txBox="1"/>
          <p:nvPr/>
        </p:nvSpPr>
        <p:spPr>
          <a:xfrm>
            <a:off x="786448" y="4050801"/>
            <a:ext cx="1690254" cy="954107"/>
          </a:xfrm>
          <a:prstGeom prst="rect">
            <a:avLst/>
          </a:prstGeom>
          <a:noFill/>
        </p:spPr>
        <p:txBody>
          <a:bodyPr wrap="square" rtlCol="0">
            <a:spAutoFit/>
          </a:bodyPr>
          <a:lstStyle/>
          <a:p>
            <a:pPr algn="ctr"/>
            <a:r>
              <a:rPr lang="en-US" sz="800" b="1" dirty="0">
                <a:latin typeface="Roboto" panose="02000000000000000000" pitchFamily="2" charset="0"/>
                <a:ea typeface="Roboto" panose="02000000000000000000" pitchFamily="2" charset="0"/>
                <a:cs typeface="Roboto" panose="02000000000000000000" pitchFamily="2" charset="0"/>
              </a:rPr>
              <a:t>Data protection</a:t>
            </a:r>
          </a:p>
          <a:p>
            <a:pPr algn="ctr"/>
            <a:endParaRPr lang="en-US" sz="800" b="1" dirty="0">
              <a:latin typeface="Roboto" panose="02000000000000000000" pitchFamily="2" charset="0"/>
              <a:ea typeface="Roboto" panose="02000000000000000000" pitchFamily="2" charset="0"/>
              <a:cs typeface="Roboto" panose="02000000000000000000" pitchFamily="2" charset="0"/>
            </a:endParaRPr>
          </a:p>
          <a:p>
            <a:pPr algn="ctr"/>
            <a:r>
              <a:rPr lang="en-US" sz="800" dirty="0">
                <a:latin typeface="Roboto" panose="02000000000000000000" pitchFamily="2" charset="0"/>
                <a:ea typeface="Roboto" panose="02000000000000000000" pitchFamily="2" charset="0"/>
                <a:cs typeface="Roboto" panose="02000000000000000000" pitchFamily="2" charset="0"/>
              </a:rPr>
              <a:t>Permanent data destruction from storage media minimizes the risk of confidential data leakage and its recovery after the media has been decommissioned.</a:t>
            </a:r>
            <a:endParaRPr lang="pl-PL" sz="800" dirty="0">
              <a:latin typeface="Roboto" panose="02000000000000000000" pitchFamily="2" charset="0"/>
              <a:ea typeface="Roboto" panose="02000000000000000000" pitchFamily="2" charset="0"/>
              <a:cs typeface="Roboto" panose="02000000000000000000" pitchFamily="2" charset="0"/>
            </a:endParaRPr>
          </a:p>
        </p:txBody>
      </p:sp>
      <p:sp>
        <p:nvSpPr>
          <p:cNvPr id="26" name="Prostokąt 25">
            <a:extLst>
              <a:ext uri="{FF2B5EF4-FFF2-40B4-BE49-F238E27FC236}">
                <a16:creationId xmlns:a16="http://schemas.microsoft.com/office/drawing/2014/main" id="{FC32EF86-D127-499B-BBFD-F00656627DAE}"/>
              </a:ext>
            </a:extLst>
          </p:cNvPr>
          <p:cNvSpPr/>
          <p:nvPr/>
        </p:nvSpPr>
        <p:spPr>
          <a:xfrm>
            <a:off x="711960" y="3884619"/>
            <a:ext cx="1848056" cy="140337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7" name="Prostokąt 26">
            <a:extLst>
              <a:ext uri="{FF2B5EF4-FFF2-40B4-BE49-F238E27FC236}">
                <a16:creationId xmlns:a16="http://schemas.microsoft.com/office/drawing/2014/main" id="{A053419F-F505-4966-803A-1614BF68336B}"/>
              </a:ext>
            </a:extLst>
          </p:cNvPr>
          <p:cNvSpPr/>
          <p:nvPr/>
        </p:nvSpPr>
        <p:spPr>
          <a:xfrm>
            <a:off x="2897136" y="3861759"/>
            <a:ext cx="1972408" cy="1403376"/>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8" name="Prostokąt 27">
            <a:extLst>
              <a:ext uri="{FF2B5EF4-FFF2-40B4-BE49-F238E27FC236}">
                <a16:creationId xmlns:a16="http://schemas.microsoft.com/office/drawing/2014/main" id="{95935595-B8A8-4F7A-9B6F-FEDCC3AC3043}"/>
              </a:ext>
            </a:extLst>
          </p:cNvPr>
          <p:cNvSpPr/>
          <p:nvPr/>
        </p:nvSpPr>
        <p:spPr>
          <a:xfrm>
            <a:off x="5160218" y="3876534"/>
            <a:ext cx="1848056" cy="1399953"/>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9" name="pole tekstowe 28">
            <a:extLst>
              <a:ext uri="{FF2B5EF4-FFF2-40B4-BE49-F238E27FC236}">
                <a16:creationId xmlns:a16="http://schemas.microsoft.com/office/drawing/2014/main" id="{DDC0AB36-62CF-4061-8E5A-5F20BD6C64D1}"/>
              </a:ext>
            </a:extLst>
          </p:cNvPr>
          <p:cNvSpPr txBox="1"/>
          <p:nvPr/>
        </p:nvSpPr>
        <p:spPr>
          <a:xfrm>
            <a:off x="2960004" y="4081645"/>
            <a:ext cx="1800225" cy="1077218"/>
          </a:xfrm>
          <a:prstGeom prst="rect">
            <a:avLst/>
          </a:prstGeom>
          <a:noFill/>
        </p:spPr>
        <p:txBody>
          <a:bodyPr wrap="square" rtlCol="0">
            <a:spAutoFit/>
          </a:bodyPr>
          <a:lstStyle/>
          <a:p>
            <a:pPr algn="ctr"/>
            <a:r>
              <a:rPr lang="en-US" sz="800" b="1" dirty="0">
                <a:latin typeface="Roboto" panose="02000000000000000000" pitchFamily="2" charset="0"/>
                <a:ea typeface="Roboto" panose="02000000000000000000" pitchFamily="2" charset="0"/>
                <a:cs typeface="Roboto" panose="02000000000000000000" pitchFamily="2" charset="0"/>
              </a:rPr>
              <a:t>Compliance with requirements</a:t>
            </a:r>
          </a:p>
          <a:p>
            <a:pPr algn="ctr"/>
            <a:endParaRPr lang="en-US" sz="800" b="1" dirty="0">
              <a:latin typeface="Roboto" panose="02000000000000000000" pitchFamily="2" charset="0"/>
              <a:ea typeface="Roboto" panose="02000000000000000000" pitchFamily="2" charset="0"/>
              <a:cs typeface="Roboto" panose="02000000000000000000" pitchFamily="2" charset="0"/>
            </a:endParaRPr>
          </a:p>
          <a:p>
            <a:pPr algn="ctr"/>
            <a:r>
              <a:rPr lang="en-US" sz="800" dirty="0">
                <a:latin typeface="Roboto" panose="02000000000000000000" pitchFamily="2" charset="0"/>
                <a:ea typeface="Roboto" panose="02000000000000000000" pitchFamily="2" charset="0"/>
                <a:cs typeface="Roboto" panose="02000000000000000000" pitchFamily="2" charset="0"/>
              </a:rPr>
              <a:t>Secure data destruction follows compliance with applicable regulations and internal organizational policies concerning information protection and the secure disposal of data.</a:t>
            </a:r>
            <a:endParaRPr lang="pl-PL" sz="800" dirty="0">
              <a:latin typeface="Roboto" panose="02000000000000000000" pitchFamily="2" charset="0"/>
              <a:ea typeface="Roboto" panose="02000000000000000000" pitchFamily="2" charset="0"/>
              <a:cs typeface="Roboto" panose="02000000000000000000" pitchFamily="2" charset="0"/>
            </a:endParaRPr>
          </a:p>
        </p:txBody>
      </p:sp>
      <p:sp>
        <p:nvSpPr>
          <p:cNvPr id="30" name="pole tekstowe 29">
            <a:extLst>
              <a:ext uri="{FF2B5EF4-FFF2-40B4-BE49-F238E27FC236}">
                <a16:creationId xmlns:a16="http://schemas.microsoft.com/office/drawing/2014/main" id="{469642A6-4752-424E-8B07-F531264F2662}"/>
              </a:ext>
            </a:extLst>
          </p:cNvPr>
          <p:cNvSpPr txBox="1"/>
          <p:nvPr/>
        </p:nvSpPr>
        <p:spPr>
          <a:xfrm>
            <a:off x="5270268" y="4032082"/>
            <a:ext cx="1577447" cy="954107"/>
          </a:xfrm>
          <a:prstGeom prst="rect">
            <a:avLst/>
          </a:prstGeom>
          <a:noFill/>
        </p:spPr>
        <p:txBody>
          <a:bodyPr wrap="square" rtlCol="0">
            <a:spAutoFit/>
          </a:bodyPr>
          <a:lstStyle/>
          <a:p>
            <a:pPr algn="ctr"/>
            <a:r>
              <a:rPr lang="en-US" sz="800" b="1" dirty="0">
                <a:latin typeface="Roboto" panose="02000000000000000000" pitchFamily="2" charset="0"/>
                <a:ea typeface="Roboto" panose="02000000000000000000" pitchFamily="2" charset="0"/>
                <a:cs typeface="Roboto" panose="02000000000000000000" pitchFamily="2" charset="0"/>
              </a:rPr>
              <a:t>Cost optimization</a:t>
            </a:r>
          </a:p>
          <a:p>
            <a:pPr algn="ctr"/>
            <a:endParaRPr lang="en-US" sz="800" dirty="0">
              <a:latin typeface="Roboto" panose="02000000000000000000" pitchFamily="2" charset="0"/>
              <a:ea typeface="Roboto" panose="02000000000000000000" pitchFamily="2" charset="0"/>
              <a:cs typeface="Roboto" panose="02000000000000000000" pitchFamily="2" charset="0"/>
            </a:endParaRPr>
          </a:p>
          <a:p>
            <a:pPr algn="ctr"/>
            <a:r>
              <a:rPr lang="en-US" sz="800" dirty="0">
                <a:latin typeface="Roboto" panose="02000000000000000000" pitchFamily="2" charset="0"/>
                <a:ea typeface="Roboto" panose="02000000000000000000" pitchFamily="2" charset="0"/>
                <a:cs typeface="Roboto" panose="02000000000000000000" pitchFamily="2" charset="0"/>
              </a:rPr>
              <a:t>With the rising costs of storage media, securely erasing and reusing existing media can help reduce IT infrastructure expenses.</a:t>
            </a:r>
            <a:endParaRPr lang="pl-PL" sz="800" dirty="0">
              <a:latin typeface="Roboto" panose="02000000000000000000" pitchFamily="2" charset="0"/>
              <a:ea typeface="Roboto" panose="02000000000000000000" pitchFamily="2" charset="0"/>
              <a:cs typeface="Roboto" panose="02000000000000000000" pitchFamily="2" charset="0"/>
            </a:endParaRPr>
          </a:p>
        </p:txBody>
      </p:sp>
      <p:sp>
        <p:nvSpPr>
          <p:cNvPr id="31" name="Prostokąt 30">
            <a:extLst>
              <a:ext uri="{FF2B5EF4-FFF2-40B4-BE49-F238E27FC236}">
                <a16:creationId xmlns:a16="http://schemas.microsoft.com/office/drawing/2014/main" id="{D0116735-3D4F-49A2-A7A3-DFCD247EA62B}"/>
              </a:ext>
            </a:extLst>
          </p:cNvPr>
          <p:cNvSpPr/>
          <p:nvPr/>
        </p:nvSpPr>
        <p:spPr>
          <a:xfrm>
            <a:off x="711960" y="3838900"/>
            <a:ext cx="1848056" cy="45719"/>
          </a:xfrm>
          <a:prstGeom prst="rect">
            <a:avLst/>
          </a:prstGeom>
          <a:solidFill>
            <a:srgbClr val="518DA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4" name="Prostokąt 33">
            <a:extLst>
              <a:ext uri="{FF2B5EF4-FFF2-40B4-BE49-F238E27FC236}">
                <a16:creationId xmlns:a16="http://schemas.microsoft.com/office/drawing/2014/main" id="{F48DE2B9-A408-48C1-A9FF-BF7AD215BF29}"/>
              </a:ext>
            </a:extLst>
          </p:cNvPr>
          <p:cNvSpPr/>
          <p:nvPr/>
        </p:nvSpPr>
        <p:spPr>
          <a:xfrm>
            <a:off x="2873913" y="3832343"/>
            <a:ext cx="1972408" cy="45719"/>
          </a:xfrm>
          <a:prstGeom prst="rect">
            <a:avLst/>
          </a:prstGeom>
          <a:solidFill>
            <a:srgbClr val="518DA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5" name="Prostokąt 34">
            <a:extLst>
              <a:ext uri="{FF2B5EF4-FFF2-40B4-BE49-F238E27FC236}">
                <a16:creationId xmlns:a16="http://schemas.microsoft.com/office/drawing/2014/main" id="{7301A875-01A7-40BE-95FD-A1FE3DCCFD3B}"/>
              </a:ext>
            </a:extLst>
          </p:cNvPr>
          <p:cNvSpPr/>
          <p:nvPr/>
        </p:nvSpPr>
        <p:spPr>
          <a:xfrm>
            <a:off x="5160218" y="3838900"/>
            <a:ext cx="1856050" cy="45720"/>
          </a:xfrm>
          <a:prstGeom prst="rect">
            <a:avLst/>
          </a:prstGeom>
          <a:solidFill>
            <a:srgbClr val="518DA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pole tekstowe 41">
            <a:extLst>
              <a:ext uri="{FF2B5EF4-FFF2-40B4-BE49-F238E27FC236}">
                <a16:creationId xmlns:a16="http://schemas.microsoft.com/office/drawing/2014/main" id="{02DD6670-A248-4637-987E-FE4712BA7B40}"/>
              </a:ext>
            </a:extLst>
          </p:cNvPr>
          <p:cNvSpPr txBox="1"/>
          <p:nvPr/>
        </p:nvSpPr>
        <p:spPr>
          <a:xfrm>
            <a:off x="559482" y="9977536"/>
            <a:ext cx="2488608" cy="200055"/>
          </a:xfrm>
          <a:prstGeom prst="rect">
            <a:avLst/>
          </a:prstGeom>
          <a:noFill/>
        </p:spPr>
        <p:txBody>
          <a:bodyPr wrap="square" rtlCol="0">
            <a:spAutoFit/>
          </a:bodyPr>
          <a:lstStyle/>
          <a:p>
            <a:r>
              <a:rPr lang="pl-PL" sz="700" dirty="0">
                <a:latin typeface="Roboto" panose="02000000000000000000" pitchFamily="2" charset="0"/>
                <a:ea typeface="Roboto" panose="02000000000000000000" pitchFamily="2" charset="0"/>
                <a:cs typeface="Roboto" panose="02000000000000000000" pitchFamily="2" charset="0"/>
              </a:rPr>
              <a:t>V.DWS.2026.1</a:t>
            </a:r>
          </a:p>
        </p:txBody>
      </p:sp>
      <p:sp>
        <p:nvSpPr>
          <p:cNvPr id="23" name="pole tekstowe 22">
            <a:extLst>
              <a:ext uri="{FF2B5EF4-FFF2-40B4-BE49-F238E27FC236}">
                <a16:creationId xmlns:a16="http://schemas.microsoft.com/office/drawing/2014/main" id="{5080279C-6E7C-429D-B090-7C32B40EDC01}"/>
              </a:ext>
            </a:extLst>
          </p:cNvPr>
          <p:cNvSpPr txBox="1"/>
          <p:nvPr/>
        </p:nvSpPr>
        <p:spPr>
          <a:xfrm>
            <a:off x="5002523" y="860659"/>
            <a:ext cx="1755609" cy="230832"/>
          </a:xfrm>
          <a:prstGeom prst="rect">
            <a:avLst/>
          </a:prstGeom>
          <a:noFill/>
        </p:spPr>
        <p:txBody>
          <a:bodyPr wrap="none" rtlCol="0">
            <a:spAutoFit/>
          </a:bodyPr>
          <a:lstStyle/>
          <a:p>
            <a:r>
              <a:rPr lang="pl-PL" sz="900" dirty="0">
                <a:latin typeface="Roboto" panose="02000000000000000000" pitchFamily="2" charset="0"/>
                <a:ea typeface="Roboto" panose="02000000000000000000" pitchFamily="2" charset="0"/>
                <a:cs typeface="Roboto" panose="02000000000000000000" pitchFamily="2" charset="0"/>
              </a:rPr>
              <a:t>BE AWARE – CHOOSE WISELY</a:t>
            </a:r>
          </a:p>
        </p:txBody>
      </p:sp>
      <p:pic>
        <p:nvPicPr>
          <p:cNvPr id="24" name="Obraz 23">
            <a:extLst>
              <a:ext uri="{FF2B5EF4-FFF2-40B4-BE49-F238E27FC236}">
                <a16:creationId xmlns:a16="http://schemas.microsoft.com/office/drawing/2014/main" id="{3864E248-6E17-465E-80FA-41BCBF0610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859" y="5851452"/>
            <a:ext cx="7596369" cy="4032843"/>
          </a:xfrm>
          <a:prstGeom prst="rect">
            <a:avLst/>
          </a:prstGeom>
        </p:spPr>
      </p:pic>
      <p:sp>
        <p:nvSpPr>
          <p:cNvPr id="5" name="pole tekstowe 4">
            <a:extLst>
              <a:ext uri="{FF2B5EF4-FFF2-40B4-BE49-F238E27FC236}">
                <a16:creationId xmlns:a16="http://schemas.microsoft.com/office/drawing/2014/main" id="{7EB545C3-54CD-BEC4-EF9D-274ADF30918E}"/>
              </a:ext>
            </a:extLst>
          </p:cNvPr>
          <p:cNvSpPr txBox="1"/>
          <p:nvPr/>
        </p:nvSpPr>
        <p:spPr>
          <a:xfrm>
            <a:off x="4323892" y="10030066"/>
            <a:ext cx="1864414" cy="200055"/>
          </a:xfrm>
          <a:prstGeom prst="rect">
            <a:avLst/>
          </a:prstGeom>
          <a:noFill/>
        </p:spPr>
        <p:txBody>
          <a:bodyPr wrap="square" rtlCol="0">
            <a:spAutoFit/>
          </a:bodyPr>
          <a:lstStyle/>
          <a:p>
            <a:r>
              <a:rPr lang="pl-PL" sz="700" b="1" dirty="0" err="1">
                <a:latin typeface="Roboto" panose="02000000000000000000" pitchFamily="2" charset="0"/>
                <a:ea typeface="Roboto" panose="02000000000000000000" pitchFamily="2" charset="0"/>
                <a:cs typeface="Roboto" panose="02000000000000000000" pitchFamily="2" charset="0"/>
              </a:rPr>
              <a:t>Facility</a:t>
            </a:r>
            <a:r>
              <a:rPr lang="pl-PL" sz="700" b="1" dirty="0">
                <a:latin typeface="Roboto" panose="02000000000000000000" pitchFamily="2" charset="0"/>
                <a:ea typeface="Roboto" panose="02000000000000000000" pitchFamily="2" charset="0"/>
                <a:cs typeface="Roboto" panose="02000000000000000000" pitchFamily="2" charset="0"/>
              </a:rPr>
              <a:t> Security </a:t>
            </a:r>
            <a:r>
              <a:rPr lang="pl-PL" sz="700" b="1" dirty="0" err="1">
                <a:latin typeface="Roboto" panose="02000000000000000000" pitchFamily="2" charset="0"/>
                <a:ea typeface="Roboto" panose="02000000000000000000" pitchFamily="2" charset="0"/>
                <a:cs typeface="Roboto" panose="02000000000000000000" pitchFamily="2" charset="0"/>
              </a:rPr>
              <a:t>Clearance</a:t>
            </a:r>
            <a:r>
              <a:rPr lang="pl-PL" sz="700" b="1" dirty="0">
                <a:latin typeface="Roboto" panose="02000000000000000000" pitchFamily="2" charset="0"/>
                <a:ea typeface="Roboto" panose="02000000000000000000" pitchFamily="2" charset="0"/>
                <a:cs typeface="Roboto" panose="02000000000000000000" pitchFamily="2" charset="0"/>
              </a:rPr>
              <a:t> </a:t>
            </a:r>
            <a:r>
              <a:rPr lang="pl-PL" sz="700" b="1" dirty="0" err="1">
                <a:latin typeface="Roboto" panose="02000000000000000000" pitchFamily="2" charset="0"/>
                <a:ea typeface="Roboto" panose="02000000000000000000" pitchFamily="2" charset="0"/>
                <a:cs typeface="Roboto" panose="02000000000000000000" pitchFamily="2" charset="0"/>
              </a:rPr>
              <a:t>Certificate</a:t>
            </a:r>
            <a:endParaRPr lang="pl-PL" sz="700" b="1" dirty="0">
              <a:latin typeface="Roboto" panose="02000000000000000000" pitchFamily="2" charset="0"/>
              <a:ea typeface="Roboto" panose="02000000000000000000" pitchFamily="2" charset="0"/>
              <a:cs typeface="Roboto" panose="02000000000000000000" pitchFamily="2" charset="0"/>
            </a:endParaRPr>
          </a:p>
        </p:txBody>
      </p:sp>
      <p:sp>
        <p:nvSpPr>
          <p:cNvPr id="16" name="pole tekstowe 15">
            <a:extLst>
              <a:ext uri="{FF2B5EF4-FFF2-40B4-BE49-F238E27FC236}">
                <a16:creationId xmlns:a16="http://schemas.microsoft.com/office/drawing/2014/main" id="{1F2C7BEB-BDC6-2BCB-1B23-70BB529C93F4}"/>
              </a:ext>
            </a:extLst>
          </p:cNvPr>
          <p:cNvSpPr txBox="1"/>
          <p:nvPr/>
        </p:nvSpPr>
        <p:spPr>
          <a:xfrm>
            <a:off x="605759" y="6511040"/>
            <a:ext cx="6324899" cy="3903633"/>
          </a:xfrm>
          <a:prstGeom prst="rect">
            <a:avLst/>
          </a:prstGeom>
          <a:noFill/>
        </p:spPr>
        <p:txBody>
          <a:bodyPr wrap="square" rtlCol="0">
            <a:spAutoFit/>
          </a:bodyPr>
          <a:lstStyle/>
          <a:p>
            <a:pPr algn="ctr">
              <a:lnSpc>
                <a:spcPct val="150000"/>
              </a:lnSpc>
            </a:pPr>
            <a:r>
              <a:rPr lang="en-US" sz="1400" b="1" dirty="0">
                <a:latin typeface="Roboto" panose="02000000000000000000" pitchFamily="2" charset="0"/>
                <a:ea typeface="Roboto" panose="02000000000000000000" pitchFamily="2" charset="0"/>
                <a:cs typeface="Roboto" panose="02000000000000000000" pitchFamily="2" charset="0"/>
              </a:rPr>
              <a:t>Secure data erasure. Anywhere in the world.</a:t>
            </a:r>
            <a:endParaRPr lang="pl-PL" sz="800" dirty="0">
              <a:latin typeface="Roboto" panose="02000000000000000000" pitchFamily="2" charset="0"/>
              <a:ea typeface="Roboto" panose="02000000000000000000" pitchFamily="2" charset="0"/>
              <a:cs typeface="Roboto" panose="02000000000000000000" pitchFamily="2" charset="0"/>
            </a:endParaRPr>
          </a:p>
          <a:p>
            <a:pPr algn="ctr">
              <a:lnSpc>
                <a:spcPct val="150000"/>
              </a:lnSpc>
              <a:buClr>
                <a:srgbClr val="518DA7"/>
              </a:buClr>
            </a:pPr>
            <a:r>
              <a:rPr lang="en-US" sz="800" dirty="0">
                <a:latin typeface="Roboto" panose="02000000000000000000" pitchFamily="2" charset="0"/>
                <a:ea typeface="Roboto" panose="02000000000000000000" pitchFamily="2" charset="0"/>
                <a:cs typeface="Roboto" panose="02000000000000000000" pitchFamily="2" charset="0"/>
              </a:rPr>
              <a:t>No shipment of storage media. No international travel. No geographical limitations.</a:t>
            </a:r>
          </a:p>
          <a:p>
            <a:pPr marL="171450" indent="-171450">
              <a:lnSpc>
                <a:spcPct val="150000"/>
              </a:lnSpc>
              <a:buClr>
                <a:srgbClr val="518DA7"/>
              </a:buClr>
              <a:buFont typeface="Arial" panose="020B0604020202020204" pitchFamily="34" charset="0"/>
              <a:buChar char="•"/>
            </a:pPr>
            <a:endParaRPr lang="pl-PL" sz="800" b="1" dirty="0">
              <a:latin typeface="Roboto" panose="02000000000000000000" pitchFamily="2" charset="0"/>
              <a:ea typeface="Roboto" panose="02000000000000000000" pitchFamily="2" charset="0"/>
              <a:cs typeface="Roboto" panose="02000000000000000000" pitchFamily="2" charset="0"/>
            </a:endParaRPr>
          </a:p>
          <a:p>
            <a:pPr marL="171450" indent="-171450">
              <a:lnSpc>
                <a:spcPct val="150000"/>
              </a:lnSpc>
              <a:buClr>
                <a:srgbClr val="518DA7"/>
              </a:buClr>
              <a:buFont typeface="Arial" panose="020B0604020202020204" pitchFamily="34" charset="0"/>
              <a:buChar char="•"/>
            </a:pPr>
            <a:r>
              <a:rPr lang="en-US" sz="800" b="1" dirty="0">
                <a:latin typeface="Roboto" panose="02000000000000000000" pitchFamily="2" charset="0"/>
                <a:ea typeface="Roboto" panose="02000000000000000000" pitchFamily="2" charset="0"/>
                <a:cs typeface="Roboto" panose="02000000000000000000" pitchFamily="2" charset="0"/>
              </a:rPr>
              <a:t>Do it yourself</a:t>
            </a:r>
            <a:r>
              <a:rPr lang="pl-PL" sz="800" b="1" dirty="0">
                <a:latin typeface="Roboto" panose="02000000000000000000" pitchFamily="2" charset="0"/>
                <a:ea typeface="Roboto" panose="02000000000000000000" pitchFamily="2" charset="0"/>
                <a:cs typeface="Roboto" panose="02000000000000000000" pitchFamily="2" charset="0"/>
              </a:rPr>
              <a:t>. </a:t>
            </a:r>
            <a:br>
              <a:rPr lang="pl-PL" sz="800" b="1" dirty="0">
                <a:latin typeface="Roboto" panose="02000000000000000000" pitchFamily="2" charset="0"/>
                <a:ea typeface="Roboto" panose="02000000000000000000" pitchFamily="2" charset="0"/>
                <a:cs typeface="Roboto" panose="02000000000000000000" pitchFamily="2" charset="0"/>
              </a:rPr>
            </a:br>
            <a:r>
              <a:rPr lang="en-US" sz="800" u="sng" dirty="0">
                <a:latin typeface="Roboto" panose="02000000000000000000" pitchFamily="2" charset="0"/>
                <a:ea typeface="Roboto" panose="02000000000000000000" pitchFamily="2" charset="0"/>
                <a:cs typeface="Roboto" panose="02000000000000000000" pitchFamily="2" charset="0"/>
              </a:rPr>
              <a:t>Your infrastructure. Your team. Full control.</a:t>
            </a:r>
            <a:br>
              <a:rPr lang="pl-PL" sz="800" b="1" dirty="0">
                <a:latin typeface="Roboto" panose="02000000000000000000" pitchFamily="2" charset="0"/>
                <a:ea typeface="Roboto" panose="02000000000000000000" pitchFamily="2" charset="0"/>
                <a:cs typeface="Roboto" panose="02000000000000000000" pitchFamily="2" charset="0"/>
              </a:rPr>
            </a:br>
            <a:r>
              <a:rPr lang="en-US" sz="800" dirty="0">
                <a:latin typeface="Roboto" panose="02000000000000000000" pitchFamily="2" charset="0"/>
                <a:ea typeface="Roboto" panose="02000000000000000000" pitchFamily="2" charset="0"/>
                <a:cs typeface="Roboto" panose="02000000000000000000" pitchFamily="2" charset="0"/>
              </a:rPr>
              <a:t>Purchase DWS licenses and perform secure data erasure directly within your own IT environment.</a:t>
            </a:r>
            <a:r>
              <a:rPr lang="pl-PL" sz="800" dirty="0">
                <a:latin typeface="Roboto" panose="02000000000000000000" pitchFamily="2" charset="0"/>
                <a:ea typeface="Roboto" panose="02000000000000000000" pitchFamily="2" charset="0"/>
                <a:cs typeface="Roboto" panose="02000000000000000000" pitchFamily="2" charset="0"/>
              </a:rPr>
              <a:t> </a:t>
            </a:r>
            <a:r>
              <a:rPr lang="en-US" sz="800" dirty="0">
                <a:latin typeface="Roboto" panose="02000000000000000000" pitchFamily="2" charset="0"/>
                <a:ea typeface="Roboto" panose="02000000000000000000" pitchFamily="2" charset="0"/>
                <a:cs typeface="Roboto" panose="02000000000000000000" pitchFamily="2" charset="0"/>
              </a:rPr>
              <a:t>Keep the entire process in-house, maintain full control over your data and securely return erased media to service.</a:t>
            </a:r>
            <a:br>
              <a:rPr lang="pl-PL" sz="800" dirty="0">
                <a:latin typeface="Roboto" panose="02000000000000000000" pitchFamily="2" charset="0"/>
                <a:ea typeface="Roboto" panose="02000000000000000000" pitchFamily="2" charset="0"/>
                <a:cs typeface="Roboto" panose="02000000000000000000" pitchFamily="2" charset="0"/>
              </a:rPr>
            </a:br>
            <a:endParaRPr lang="pl-PL" sz="800" dirty="0">
              <a:latin typeface="Roboto" panose="02000000000000000000" pitchFamily="2" charset="0"/>
              <a:ea typeface="Roboto" panose="02000000000000000000" pitchFamily="2" charset="0"/>
              <a:cs typeface="Roboto" panose="02000000000000000000" pitchFamily="2" charset="0"/>
            </a:endParaRPr>
          </a:p>
          <a:p>
            <a:pPr marL="171450" indent="-171450">
              <a:lnSpc>
                <a:spcPct val="150000"/>
              </a:lnSpc>
              <a:buClr>
                <a:srgbClr val="518DA7"/>
              </a:buClr>
              <a:buFont typeface="Arial" panose="020B0604020202020204" pitchFamily="34" charset="0"/>
              <a:buChar char="•"/>
            </a:pPr>
            <a:r>
              <a:rPr lang="en-US" sz="800" b="1" dirty="0">
                <a:latin typeface="Roboto" panose="02000000000000000000" pitchFamily="2" charset="0"/>
                <a:ea typeface="Roboto" panose="02000000000000000000" pitchFamily="2" charset="0"/>
                <a:cs typeface="Roboto" panose="02000000000000000000" pitchFamily="2" charset="0"/>
              </a:rPr>
              <a:t> Let a </a:t>
            </a:r>
            <a:r>
              <a:rPr lang="en-US" sz="800" b="1" dirty="0" err="1">
                <a:latin typeface="Roboto" panose="02000000000000000000" pitchFamily="2" charset="0"/>
                <a:ea typeface="Roboto" panose="02000000000000000000" pitchFamily="2" charset="0"/>
                <a:cs typeface="Roboto" panose="02000000000000000000" pitchFamily="2" charset="0"/>
              </a:rPr>
              <a:t>ProDevice</a:t>
            </a:r>
            <a:r>
              <a:rPr lang="en-US" sz="800" b="1" dirty="0">
                <a:latin typeface="Roboto" panose="02000000000000000000" pitchFamily="2" charset="0"/>
                <a:ea typeface="Roboto" panose="02000000000000000000" pitchFamily="2" charset="0"/>
                <a:cs typeface="Roboto" panose="02000000000000000000" pitchFamily="2" charset="0"/>
              </a:rPr>
              <a:t> Partner do it for you</a:t>
            </a:r>
            <a:r>
              <a:rPr lang="pl-PL" sz="800" b="1" dirty="0">
                <a:latin typeface="Roboto" panose="02000000000000000000" pitchFamily="2" charset="0"/>
                <a:ea typeface="Roboto" panose="02000000000000000000" pitchFamily="2" charset="0"/>
                <a:cs typeface="Roboto" panose="02000000000000000000" pitchFamily="2" charset="0"/>
              </a:rPr>
              <a:t>. </a:t>
            </a:r>
            <a:br>
              <a:rPr lang="pl-PL" sz="800" b="1" dirty="0">
                <a:latin typeface="Roboto" panose="02000000000000000000" pitchFamily="2" charset="0"/>
                <a:ea typeface="Roboto" panose="02000000000000000000" pitchFamily="2" charset="0"/>
                <a:cs typeface="Roboto" panose="02000000000000000000" pitchFamily="2" charset="0"/>
              </a:rPr>
            </a:br>
            <a:r>
              <a:rPr lang="en-US" sz="800" u="sng" dirty="0">
                <a:latin typeface="Roboto" panose="02000000000000000000" pitchFamily="2" charset="0"/>
                <a:ea typeface="Roboto" panose="02000000000000000000" pitchFamily="2" charset="0"/>
                <a:cs typeface="Roboto" panose="02000000000000000000" pitchFamily="2" charset="0"/>
              </a:rPr>
              <a:t>Your data stays where it belongs</a:t>
            </a:r>
            <a:r>
              <a:rPr lang="en-US" sz="800" dirty="0">
                <a:latin typeface="Roboto" panose="02000000000000000000" pitchFamily="2" charset="0"/>
                <a:ea typeface="Roboto" panose="02000000000000000000" pitchFamily="2" charset="0"/>
                <a:cs typeface="Roboto" panose="02000000000000000000" pitchFamily="2" charset="0"/>
              </a:rPr>
              <a:t>.</a:t>
            </a:r>
            <a:br>
              <a:rPr lang="pl-PL" sz="800" b="1" dirty="0">
                <a:latin typeface="Roboto" panose="02000000000000000000" pitchFamily="2" charset="0"/>
                <a:ea typeface="Roboto" panose="02000000000000000000" pitchFamily="2" charset="0"/>
                <a:cs typeface="Roboto" panose="02000000000000000000" pitchFamily="2" charset="0"/>
              </a:rPr>
            </a:br>
            <a:r>
              <a:rPr lang="en-US" sz="800" dirty="0">
                <a:latin typeface="Roboto" panose="02000000000000000000" pitchFamily="2" charset="0"/>
                <a:ea typeface="Roboto" panose="02000000000000000000" pitchFamily="2" charset="0"/>
                <a:cs typeface="Roboto" panose="02000000000000000000" pitchFamily="2" charset="0"/>
              </a:rPr>
              <a:t>A local </a:t>
            </a:r>
            <a:r>
              <a:rPr lang="en-US" sz="800" dirty="0" err="1">
                <a:latin typeface="Roboto" panose="02000000000000000000" pitchFamily="2" charset="0"/>
                <a:ea typeface="Roboto" panose="02000000000000000000" pitchFamily="2" charset="0"/>
                <a:cs typeface="Roboto" panose="02000000000000000000" pitchFamily="2" charset="0"/>
              </a:rPr>
              <a:t>ProDevice</a:t>
            </a:r>
            <a:r>
              <a:rPr lang="en-US" sz="800" dirty="0">
                <a:latin typeface="Roboto" panose="02000000000000000000" pitchFamily="2" charset="0"/>
                <a:ea typeface="Roboto" panose="02000000000000000000" pitchFamily="2" charset="0"/>
                <a:cs typeface="Roboto" panose="02000000000000000000" pitchFamily="2" charset="0"/>
              </a:rPr>
              <a:t> Partner can bring the DWS service directly to your premises and perform secure data erasure within your controlled environment.</a:t>
            </a:r>
            <a:r>
              <a:rPr lang="pl-PL" sz="800" dirty="0">
                <a:latin typeface="Roboto" panose="02000000000000000000" pitchFamily="2" charset="0"/>
                <a:ea typeface="Roboto" panose="02000000000000000000" pitchFamily="2" charset="0"/>
                <a:cs typeface="Roboto" panose="02000000000000000000" pitchFamily="2" charset="0"/>
              </a:rPr>
              <a:t> </a:t>
            </a:r>
            <a:r>
              <a:rPr lang="en-US" sz="800" dirty="0">
                <a:latin typeface="Roboto" panose="02000000000000000000" pitchFamily="2" charset="0"/>
                <a:ea typeface="Roboto" panose="02000000000000000000" pitchFamily="2" charset="0"/>
                <a:cs typeface="Roboto" panose="02000000000000000000" pitchFamily="2" charset="0"/>
              </a:rPr>
              <a:t>No need to ship sensitive media outside your organization. The technology and expertise come to you.</a:t>
            </a:r>
            <a:br>
              <a:rPr lang="pl-PL" sz="800" dirty="0">
                <a:latin typeface="Roboto" panose="02000000000000000000" pitchFamily="2" charset="0"/>
                <a:ea typeface="Roboto" panose="02000000000000000000" pitchFamily="2" charset="0"/>
                <a:cs typeface="Roboto" panose="02000000000000000000" pitchFamily="2" charset="0"/>
              </a:rPr>
            </a:br>
            <a:endParaRPr lang="en-US" sz="800" b="1" dirty="0">
              <a:latin typeface="Roboto" panose="02000000000000000000" pitchFamily="2" charset="0"/>
              <a:ea typeface="Roboto" panose="02000000000000000000" pitchFamily="2" charset="0"/>
              <a:cs typeface="Roboto" panose="02000000000000000000" pitchFamily="2" charset="0"/>
            </a:endParaRPr>
          </a:p>
          <a:p>
            <a:pPr marL="171450" indent="-171450">
              <a:lnSpc>
                <a:spcPct val="150000"/>
              </a:lnSpc>
              <a:buClr>
                <a:srgbClr val="518DA7"/>
              </a:buClr>
              <a:buFont typeface="Arial" panose="020B0604020202020204" pitchFamily="34" charset="0"/>
              <a:buChar char="•"/>
            </a:pPr>
            <a:r>
              <a:rPr lang="en-US" sz="800" b="1" dirty="0">
                <a:latin typeface="Roboto" panose="02000000000000000000" pitchFamily="2" charset="0"/>
                <a:ea typeface="Roboto" panose="02000000000000000000" pitchFamily="2" charset="0"/>
                <a:cs typeface="Roboto" panose="02000000000000000000" pitchFamily="2" charset="0"/>
              </a:rPr>
              <a:t>Erase remotely. Anywhere in the world.</a:t>
            </a:r>
            <a:r>
              <a:rPr lang="pl-PL" sz="800" b="1" dirty="0">
                <a:latin typeface="Roboto" panose="02000000000000000000" pitchFamily="2" charset="0"/>
                <a:ea typeface="Roboto" panose="02000000000000000000" pitchFamily="2" charset="0"/>
                <a:cs typeface="Roboto" panose="02000000000000000000" pitchFamily="2" charset="0"/>
              </a:rPr>
              <a:t> </a:t>
            </a:r>
            <a:br>
              <a:rPr lang="pl-PL" sz="800" b="1" dirty="0">
                <a:latin typeface="Roboto" panose="02000000000000000000" pitchFamily="2" charset="0"/>
                <a:ea typeface="Roboto" panose="02000000000000000000" pitchFamily="2" charset="0"/>
                <a:cs typeface="Roboto" panose="02000000000000000000" pitchFamily="2" charset="0"/>
              </a:rPr>
            </a:br>
            <a:r>
              <a:rPr lang="en-US" sz="800" u="sng" dirty="0">
                <a:latin typeface="Roboto" panose="02000000000000000000" pitchFamily="2" charset="0"/>
                <a:ea typeface="Roboto" panose="02000000000000000000" pitchFamily="2" charset="0"/>
                <a:cs typeface="Roboto" panose="02000000000000000000" pitchFamily="2" charset="0"/>
              </a:rPr>
              <a:t>Your infrastructure can be thousands of kilometers away. The service doesn't have to be.</a:t>
            </a:r>
            <a:br>
              <a:rPr lang="pl-PL" sz="800" b="1" dirty="0">
                <a:latin typeface="Roboto" panose="02000000000000000000" pitchFamily="2" charset="0"/>
                <a:ea typeface="Roboto" panose="02000000000000000000" pitchFamily="2" charset="0"/>
                <a:cs typeface="Roboto" panose="02000000000000000000" pitchFamily="2" charset="0"/>
              </a:rPr>
            </a:br>
            <a:r>
              <a:rPr lang="en-US" sz="800" dirty="0">
                <a:latin typeface="Roboto" panose="02000000000000000000" pitchFamily="2" charset="0"/>
                <a:ea typeface="Roboto" panose="02000000000000000000" pitchFamily="2" charset="0"/>
                <a:cs typeface="Roboto" panose="02000000000000000000" pitchFamily="2" charset="0"/>
              </a:rPr>
              <a:t>With an appropriately prepared secure remote-access/KVM environment, </a:t>
            </a:r>
            <a:r>
              <a:rPr lang="en-US" sz="800" dirty="0" err="1">
                <a:latin typeface="Roboto" panose="02000000000000000000" pitchFamily="2" charset="0"/>
                <a:ea typeface="Roboto" panose="02000000000000000000" pitchFamily="2" charset="0"/>
                <a:cs typeface="Roboto" panose="02000000000000000000" pitchFamily="2" charset="0"/>
              </a:rPr>
              <a:t>ProDevice</a:t>
            </a:r>
            <a:r>
              <a:rPr lang="en-US" sz="800" dirty="0">
                <a:latin typeface="Roboto" panose="02000000000000000000" pitchFamily="2" charset="0"/>
                <a:ea typeface="Roboto" panose="02000000000000000000" pitchFamily="2" charset="0"/>
                <a:cs typeface="Roboto" panose="02000000000000000000" pitchFamily="2" charset="0"/>
              </a:rPr>
              <a:t> specialists can perform the data erasure process remotely.</a:t>
            </a:r>
            <a:r>
              <a:rPr lang="pl-PL" sz="800" dirty="0">
                <a:latin typeface="Roboto" panose="02000000000000000000" pitchFamily="2" charset="0"/>
                <a:ea typeface="Roboto" panose="02000000000000000000" pitchFamily="2" charset="0"/>
                <a:cs typeface="Roboto" panose="02000000000000000000" pitchFamily="2" charset="0"/>
              </a:rPr>
              <a:t> </a:t>
            </a:r>
            <a:r>
              <a:rPr lang="en-US" sz="800" dirty="0">
                <a:latin typeface="Roboto" panose="02000000000000000000" pitchFamily="2" charset="0"/>
                <a:ea typeface="Roboto" panose="02000000000000000000" pitchFamily="2" charset="0"/>
                <a:cs typeface="Roboto" panose="02000000000000000000" pitchFamily="2" charset="0"/>
              </a:rPr>
              <a:t>No shipment of storage media. No international travel. No geographical limitations.</a:t>
            </a:r>
          </a:p>
          <a:p>
            <a:pPr marL="171450" indent="-171450">
              <a:lnSpc>
                <a:spcPct val="150000"/>
              </a:lnSpc>
              <a:buClr>
                <a:srgbClr val="518DA7"/>
              </a:buClr>
              <a:buFont typeface="Arial" panose="020B0604020202020204" pitchFamily="34" charset="0"/>
              <a:buChar char="•"/>
            </a:pPr>
            <a:endParaRPr lang="en-US" sz="800" b="1" dirty="0">
              <a:latin typeface="Roboto" panose="02000000000000000000" pitchFamily="2" charset="0"/>
              <a:ea typeface="Roboto" panose="02000000000000000000" pitchFamily="2" charset="0"/>
              <a:cs typeface="Roboto" panose="02000000000000000000" pitchFamily="2" charset="0"/>
            </a:endParaRPr>
          </a:p>
          <a:p>
            <a:pPr marL="171450" indent="-171450">
              <a:lnSpc>
                <a:spcPct val="150000"/>
              </a:lnSpc>
              <a:buClr>
                <a:srgbClr val="518DA7"/>
              </a:buClr>
              <a:buFont typeface="Arial" panose="020B0604020202020204" pitchFamily="34" charset="0"/>
              <a:buChar char="•"/>
            </a:pPr>
            <a:endParaRPr lang="pl-PL" sz="800" b="1" dirty="0">
              <a:latin typeface="Roboto" panose="02000000000000000000" pitchFamily="2" charset="0"/>
              <a:ea typeface="Roboto" panose="02000000000000000000" pitchFamily="2" charset="0"/>
              <a:cs typeface="Roboto" panose="02000000000000000000" pitchFamily="2" charset="0"/>
            </a:endParaRPr>
          </a:p>
          <a:p>
            <a:pPr marL="171450" indent="-171450">
              <a:lnSpc>
                <a:spcPct val="150000"/>
              </a:lnSpc>
              <a:buClr>
                <a:srgbClr val="518DA7"/>
              </a:buClr>
              <a:buFont typeface="Arial" panose="020B0604020202020204" pitchFamily="34" charset="0"/>
              <a:buChar char="•"/>
            </a:pPr>
            <a:endParaRPr lang="pl-PL" sz="800" b="1" dirty="0">
              <a:latin typeface="Roboto" panose="02000000000000000000" pitchFamily="2" charset="0"/>
              <a:ea typeface="Roboto" panose="02000000000000000000" pitchFamily="2" charset="0"/>
              <a:cs typeface="Roboto" panose="02000000000000000000" pitchFamily="2" charset="0"/>
            </a:endParaRPr>
          </a:p>
        </p:txBody>
      </p:sp>
      <p:pic>
        <p:nvPicPr>
          <p:cNvPr id="4" name="Obraz 3">
            <a:extLst>
              <a:ext uri="{FF2B5EF4-FFF2-40B4-BE49-F238E27FC236}">
                <a16:creationId xmlns:a16="http://schemas.microsoft.com/office/drawing/2014/main" id="{5630F302-A6D6-56E8-E0DA-D31BDD2F83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1810" y="1448972"/>
            <a:ext cx="2728456" cy="1686682"/>
          </a:xfrm>
          <a:prstGeom prst="rect">
            <a:avLst/>
          </a:prstGeom>
        </p:spPr>
      </p:pic>
      <p:pic>
        <p:nvPicPr>
          <p:cNvPr id="6" name="Obraz 5">
            <a:extLst>
              <a:ext uri="{FF2B5EF4-FFF2-40B4-BE49-F238E27FC236}">
                <a16:creationId xmlns:a16="http://schemas.microsoft.com/office/drawing/2014/main" id="{8D2B61F7-C0E0-C5F0-929B-AC159C6FCB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6211" y="5809167"/>
            <a:ext cx="3961971" cy="396198"/>
          </a:xfrm>
          <a:prstGeom prst="rect">
            <a:avLst/>
          </a:prstGeom>
        </p:spPr>
      </p:pic>
    </p:spTree>
    <p:extLst>
      <p:ext uri="{BB962C8B-B14F-4D97-AF65-F5344CB8AC3E}">
        <p14:creationId xmlns:p14="http://schemas.microsoft.com/office/powerpoint/2010/main" val="3694413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stopki 6">
            <a:extLst>
              <a:ext uri="{FF2B5EF4-FFF2-40B4-BE49-F238E27FC236}">
                <a16:creationId xmlns:a16="http://schemas.microsoft.com/office/drawing/2014/main" id="{967018F2-1FD4-4CD5-978E-6B0E9296700D}"/>
              </a:ext>
            </a:extLst>
          </p:cNvPr>
          <p:cNvSpPr>
            <a:spLocks noGrp="1"/>
          </p:cNvSpPr>
          <p:nvPr>
            <p:ph type="ftr" sz="quarter" idx="11"/>
          </p:nvPr>
        </p:nvSpPr>
        <p:spPr>
          <a:xfrm>
            <a:off x="519728" y="270457"/>
            <a:ext cx="6520219" cy="489397"/>
          </a:xfrm>
        </p:spPr>
        <p:txBody>
          <a:bodyPr/>
          <a:lstStyle/>
          <a:p>
            <a:pPr algn="l"/>
            <a:r>
              <a:rPr lang="pl-PL" sz="700" dirty="0">
                <a:latin typeface="Roboto" panose="02000000000000000000" pitchFamily="2" charset="0"/>
                <a:ea typeface="Roboto" panose="02000000000000000000" pitchFamily="2" charset="0"/>
                <a:cs typeface="Roboto" panose="02000000000000000000" pitchFamily="2" charset="0"/>
              </a:rPr>
              <a:t>                                                                                                                                                                                                                                              </a:t>
            </a:r>
            <a:r>
              <a:rPr lang="pl-PL" sz="700" dirty="0">
                <a:solidFill>
                  <a:schemeClr val="tx1"/>
                </a:solidFill>
                <a:latin typeface="Roboto" panose="02000000000000000000" pitchFamily="2" charset="0"/>
                <a:ea typeface="Roboto" panose="02000000000000000000" pitchFamily="2" charset="0"/>
                <a:cs typeface="Roboto" panose="02000000000000000000" pitchFamily="2" charset="0"/>
              </a:rPr>
              <a:t>ProDevice DWS software</a:t>
            </a:r>
          </a:p>
        </p:txBody>
      </p:sp>
      <p:sp>
        <p:nvSpPr>
          <p:cNvPr id="8" name="Prostokąt 7">
            <a:extLst>
              <a:ext uri="{FF2B5EF4-FFF2-40B4-BE49-F238E27FC236}">
                <a16:creationId xmlns:a16="http://schemas.microsoft.com/office/drawing/2014/main" id="{16C6A382-58C6-4226-BF32-D503BC67AFA8}"/>
              </a:ext>
            </a:extLst>
          </p:cNvPr>
          <p:cNvSpPr/>
          <p:nvPr/>
        </p:nvSpPr>
        <p:spPr>
          <a:xfrm>
            <a:off x="5629115" y="467219"/>
            <a:ext cx="133855" cy="95871"/>
          </a:xfrm>
          <a:prstGeom prst="rect">
            <a:avLst/>
          </a:prstGeom>
          <a:solidFill>
            <a:srgbClr val="E30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4" name="Obraz 23">
            <a:extLst>
              <a:ext uri="{FF2B5EF4-FFF2-40B4-BE49-F238E27FC236}">
                <a16:creationId xmlns:a16="http://schemas.microsoft.com/office/drawing/2014/main" id="{370B4664-8F86-4366-BCF8-791297648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824" y="9808153"/>
            <a:ext cx="1643496" cy="613203"/>
          </a:xfrm>
          <a:prstGeom prst="rect">
            <a:avLst/>
          </a:prstGeom>
        </p:spPr>
      </p:pic>
      <p:sp>
        <p:nvSpPr>
          <p:cNvPr id="25" name="pole tekstowe 24">
            <a:extLst>
              <a:ext uri="{FF2B5EF4-FFF2-40B4-BE49-F238E27FC236}">
                <a16:creationId xmlns:a16="http://schemas.microsoft.com/office/drawing/2014/main" id="{CB14056E-B2FF-4392-849B-9DD3D6A665D8}"/>
              </a:ext>
            </a:extLst>
          </p:cNvPr>
          <p:cNvSpPr txBox="1"/>
          <p:nvPr/>
        </p:nvSpPr>
        <p:spPr>
          <a:xfrm>
            <a:off x="5448752" y="9812848"/>
            <a:ext cx="1591195" cy="625812"/>
          </a:xfrm>
          <a:prstGeom prst="rect">
            <a:avLst/>
          </a:prstGeom>
          <a:noFill/>
        </p:spPr>
        <p:txBody>
          <a:bodyPr wrap="square" rtlCol="0">
            <a:spAutoFit/>
          </a:bodyPr>
          <a:lstStyle/>
          <a:p>
            <a:pPr algn="r">
              <a:lnSpc>
                <a:spcPct val="150000"/>
              </a:lnSpc>
            </a:pPr>
            <a:r>
              <a:rPr lang="pl-PL" sz="800" dirty="0">
                <a:latin typeface="Roboto" panose="02000000000000000000" pitchFamily="2" charset="0"/>
                <a:ea typeface="Roboto" panose="02000000000000000000" pitchFamily="2" charset="0"/>
                <a:cs typeface="Roboto" panose="02000000000000000000" pitchFamily="2" charset="0"/>
              </a:rPr>
              <a:t>www.pro-device.com </a:t>
            </a:r>
          </a:p>
          <a:p>
            <a:pPr algn="r">
              <a:lnSpc>
                <a:spcPct val="150000"/>
              </a:lnSpc>
            </a:pPr>
            <a:r>
              <a:rPr lang="pl-PL" sz="800" dirty="0">
                <a:latin typeface="Roboto" panose="02000000000000000000" pitchFamily="2" charset="0"/>
                <a:ea typeface="Roboto" panose="02000000000000000000" pitchFamily="2" charset="0"/>
                <a:cs typeface="Roboto" panose="02000000000000000000" pitchFamily="2" charset="0"/>
              </a:rPr>
              <a:t>e-mail: info@pro-device.com </a:t>
            </a:r>
          </a:p>
          <a:p>
            <a:pPr algn="r">
              <a:lnSpc>
                <a:spcPct val="150000"/>
              </a:lnSpc>
            </a:pPr>
            <a:r>
              <a:rPr lang="pl-PL" sz="800" dirty="0" err="1">
                <a:latin typeface="Roboto" panose="02000000000000000000" pitchFamily="2" charset="0"/>
                <a:ea typeface="Roboto" panose="02000000000000000000" pitchFamily="2" charset="0"/>
                <a:cs typeface="Roboto" panose="02000000000000000000" pitchFamily="2" charset="0"/>
              </a:rPr>
              <a:t>Hotline</a:t>
            </a:r>
            <a:r>
              <a:rPr lang="pl-PL" sz="800" dirty="0">
                <a:latin typeface="Roboto" panose="02000000000000000000" pitchFamily="2" charset="0"/>
                <a:ea typeface="Roboto" panose="02000000000000000000" pitchFamily="2" charset="0"/>
                <a:cs typeface="Roboto" panose="02000000000000000000" pitchFamily="2" charset="0"/>
              </a:rPr>
              <a:t>: +48 122 919 101</a:t>
            </a:r>
          </a:p>
        </p:txBody>
      </p:sp>
      <p:sp>
        <p:nvSpPr>
          <p:cNvPr id="15" name="Prostokąt 14">
            <a:extLst>
              <a:ext uri="{FF2B5EF4-FFF2-40B4-BE49-F238E27FC236}">
                <a16:creationId xmlns:a16="http://schemas.microsoft.com/office/drawing/2014/main" id="{AC036E1D-5736-4B5F-ADC3-2A48C79920CB}"/>
              </a:ext>
            </a:extLst>
          </p:cNvPr>
          <p:cNvSpPr/>
          <p:nvPr/>
        </p:nvSpPr>
        <p:spPr>
          <a:xfrm>
            <a:off x="4769680" y="972847"/>
            <a:ext cx="2146051" cy="190778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pole tekstowe 2">
            <a:extLst>
              <a:ext uri="{FF2B5EF4-FFF2-40B4-BE49-F238E27FC236}">
                <a16:creationId xmlns:a16="http://schemas.microsoft.com/office/drawing/2014/main" id="{1FAC9E0F-1CBD-4E03-A31D-5986EF5589AC}"/>
              </a:ext>
            </a:extLst>
          </p:cNvPr>
          <p:cNvSpPr txBox="1"/>
          <p:nvPr/>
        </p:nvSpPr>
        <p:spPr>
          <a:xfrm>
            <a:off x="4902364" y="1296129"/>
            <a:ext cx="1912970" cy="1179810"/>
          </a:xfrm>
          <a:prstGeom prst="rect">
            <a:avLst/>
          </a:prstGeom>
          <a:noFill/>
        </p:spPr>
        <p:txBody>
          <a:bodyPr wrap="square" rtlCol="0">
            <a:spAutoFit/>
          </a:bodyPr>
          <a:lstStyle/>
          <a:p>
            <a:pPr algn="ctr">
              <a:lnSpc>
                <a:spcPct val="150000"/>
              </a:lnSpc>
            </a:pPr>
            <a:r>
              <a:rPr lang="pl-PL" sz="800" dirty="0" err="1">
                <a:latin typeface="Roboto" panose="02000000000000000000" pitchFamily="2" charset="0"/>
                <a:ea typeface="Roboto" panose="02000000000000000000" pitchFamily="2" charset="0"/>
                <a:cs typeface="Roboto" panose="02000000000000000000" pitchFamily="2" charset="0"/>
              </a:rPr>
              <a:t>ProDevice</a:t>
            </a:r>
            <a:r>
              <a:rPr lang="pl-PL" sz="800" dirty="0">
                <a:latin typeface="Roboto" panose="02000000000000000000" pitchFamily="2" charset="0"/>
                <a:ea typeface="Roboto" panose="02000000000000000000" pitchFamily="2" charset="0"/>
                <a:cs typeface="Roboto" panose="02000000000000000000" pitchFamily="2" charset="0"/>
              </a:rPr>
              <a:t> DWS </a:t>
            </a:r>
            <a:r>
              <a:rPr lang="pl-PL" sz="800" dirty="0" err="1">
                <a:latin typeface="Roboto" panose="02000000000000000000" pitchFamily="2" charset="0"/>
                <a:ea typeface="Roboto" panose="02000000000000000000" pitchFamily="2" charset="0"/>
                <a:cs typeface="Roboto" panose="02000000000000000000" pitchFamily="2" charset="0"/>
              </a:rPr>
              <a:t>helps</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organizations</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implement</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secure</a:t>
            </a:r>
            <a:r>
              <a:rPr lang="pl-PL" sz="800" dirty="0">
                <a:latin typeface="Roboto" panose="02000000000000000000" pitchFamily="2" charset="0"/>
                <a:ea typeface="Roboto" panose="02000000000000000000" pitchFamily="2" charset="0"/>
                <a:cs typeface="Roboto" panose="02000000000000000000" pitchFamily="2" charset="0"/>
              </a:rPr>
              <a:t> media </a:t>
            </a:r>
            <a:r>
              <a:rPr lang="pl-PL" sz="800" dirty="0" err="1">
                <a:latin typeface="Roboto" panose="02000000000000000000" pitchFamily="2" charset="0"/>
                <a:ea typeface="Roboto" panose="02000000000000000000" pitchFamily="2" charset="0"/>
                <a:cs typeface="Roboto" panose="02000000000000000000" pitchFamily="2" charset="0"/>
              </a:rPr>
              <a:t>sanitization</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processes</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within</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an</a:t>
            </a:r>
            <a:r>
              <a:rPr lang="pl-PL" sz="800" dirty="0">
                <a:latin typeface="Roboto" panose="02000000000000000000" pitchFamily="2" charset="0"/>
                <a:ea typeface="Roboto" panose="02000000000000000000" pitchFamily="2" charset="0"/>
                <a:cs typeface="Roboto" panose="02000000000000000000" pitchFamily="2" charset="0"/>
              </a:rPr>
              <a:t> ISO/IEC 27001, NIST SP 800-36 and NIST SP 800-88 </a:t>
            </a:r>
            <a:r>
              <a:rPr lang="pl-PL" sz="800" dirty="0" err="1">
                <a:latin typeface="Roboto" panose="02000000000000000000" pitchFamily="2" charset="0"/>
                <a:ea typeface="Roboto" panose="02000000000000000000" pitchFamily="2" charset="0"/>
                <a:cs typeface="Roboto" panose="02000000000000000000" pitchFamily="2" charset="0"/>
              </a:rPr>
              <a:t>Rev</a:t>
            </a:r>
            <a:r>
              <a:rPr lang="pl-PL" sz="800" dirty="0">
                <a:latin typeface="Roboto" panose="02000000000000000000" pitchFamily="2" charset="0"/>
                <a:ea typeface="Roboto" panose="02000000000000000000" pitchFamily="2" charset="0"/>
                <a:cs typeface="Roboto" panose="02000000000000000000" pitchFamily="2" charset="0"/>
              </a:rPr>
              <a:t>. 2. </a:t>
            </a:r>
            <a:r>
              <a:rPr lang="pl-PL" sz="800" dirty="0" err="1">
                <a:latin typeface="Roboto" panose="02000000000000000000" pitchFamily="2" charset="0"/>
                <a:ea typeface="Roboto" panose="02000000000000000000" pitchFamily="2" charset="0"/>
                <a:cs typeface="Roboto" panose="02000000000000000000" pitchFamily="2" charset="0"/>
              </a:rPr>
              <a:t>aligned</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information</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security</a:t>
            </a:r>
            <a:r>
              <a:rPr lang="pl-PL" sz="800" dirty="0">
                <a:latin typeface="Roboto" panose="02000000000000000000" pitchFamily="2" charset="0"/>
                <a:ea typeface="Roboto" panose="02000000000000000000" pitchFamily="2" charset="0"/>
                <a:cs typeface="Roboto" panose="02000000000000000000" pitchFamily="2" charset="0"/>
              </a:rPr>
              <a:t> </a:t>
            </a:r>
            <a:r>
              <a:rPr lang="pl-PL" sz="800" dirty="0" err="1">
                <a:latin typeface="Roboto" panose="02000000000000000000" pitchFamily="2" charset="0"/>
                <a:ea typeface="Roboto" panose="02000000000000000000" pitchFamily="2" charset="0"/>
                <a:cs typeface="Roboto" panose="02000000000000000000" pitchFamily="2" charset="0"/>
              </a:rPr>
              <a:t>framework</a:t>
            </a:r>
            <a:r>
              <a:rPr lang="pl-PL" sz="800" dirty="0">
                <a:latin typeface="Roboto" panose="02000000000000000000" pitchFamily="2" charset="0"/>
                <a:ea typeface="Roboto" panose="02000000000000000000" pitchFamily="2" charset="0"/>
                <a:cs typeface="Roboto" panose="02000000000000000000" pitchFamily="2" charset="0"/>
              </a:rPr>
              <a:t>.</a:t>
            </a:r>
          </a:p>
        </p:txBody>
      </p:sp>
      <p:sp>
        <p:nvSpPr>
          <p:cNvPr id="17" name="Prostokąt 16">
            <a:extLst>
              <a:ext uri="{FF2B5EF4-FFF2-40B4-BE49-F238E27FC236}">
                <a16:creationId xmlns:a16="http://schemas.microsoft.com/office/drawing/2014/main" id="{81188028-B908-4002-883D-24185AE68EA3}"/>
              </a:ext>
            </a:extLst>
          </p:cNvPr>
          <p:cNvSpPr/>
          <p:nvPr/>
        </p:nvSpPr>
        <p:spPr>
          <a:xfrm>
            <a:off x="4769680" y="946962"/>
            <a:ext cx="2146051" cy="45719"/>
          </a:xfrm>
          <a:prstGeom prst="rect">
            <a:avLst/>
          </a:prstGeom>
          <a:solidFill>
            <a:srgbClr val="518DA7"/>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pole tekstowe 5">
            <a:extLst>
              <a:ext uri="{FF2B5EF4-FFF2-40B4-BE49-F238E27FC236}">
                <a16:creationId xmlns:a16="http://schemas.microsoft.com/office/drawing/2014/main" id="{92D98645-BB60-4EFB-9A42-1792F4ECF4D1}"/>
              </a:ext>
            </a:extLst>
          </p:cNvPr>
          <p:cNvSpPr txBox="1"/>
          <p:nvPr/>
        </p:nvSpPr>
        <p:spPr>
          <a:xfrm>
            <a:off x="311779" y="10275876"/>
            <a:ext cx="3328155" cy="184666"/>
          </a:xfrm>
          <a:prstGeom prst="rect">
            <a:avLst/>
          </a:prstGeom>
          <a:noFill/>
        </p:spPr>
        <p:txBody>
          <a:bodyPr wrap="none" rtlCol="0">
            <a:spAutoFit/>
          </a:bodyPr>
          <a:lstStyle/>
          <a:p>
            <a:r>
              <a:rPr lang="en-US" sz="600" dirty="0">
                <a:latin typeface="Roboto" panose="02000000000000000000" pitchFamily="2" charset="0"/>
                <a:ea typeface="Roboto" panose="02000000000000000000" pitchFamily="2" charset="0"/>
                <a:cs typeface="Roboto" panose="02000000000000000000" pitchFamily="2" charset="0"/>
              </a:rPr>
              <a:t>Product description is for information purposes only and does not constitute an offer to sell.</a:t>
            </a:r>
            <a:endParaRPr lang="pl-PL" sz="600" dirty="0">
              <a:latin typeface="Roboto" panose="02000000000000000000" pitchFamily="2" charset="0"/>
              <a:ea typeface="Roboto" panose="02000000000000000000" pitchFamily="2" charset="0"/>
              <a:cs typeface="Roboto" panose="02000000000000000000" pitchFamily="2" charset="0"/>
            </a:endParaRPr>
          </a:p>
        </p:txBody>
      </p:sp>
      <p:graphicFrame>
        <p:nvGraphicFramePr>
          <p:cNvPr id="7" name="Tabela 6">
            <a:extLst>
              <a:ext uri="{FF2B5EF4-FFF2-40B4-BE49-F238E27FC236}">
                <a16:creationId xmlns:a16="http://schemas.microsoft.com/office/drawing/2014/main" id="{0685A2B5-8F31-4036-9192-0ACA3BBC1B9E}"/>
              </a:ext>
            </a:extLst>
          </p:cNvPr>
          <p:cNvGraphicFramePr>
            <a:graphicFrameLocks noGrp="1"/>
          </p:cNvGraphicFramePr>
          <p:nvPr>
            <p:extLst>
              <p:ext uri="{D42A27DB-BD31-4B8C-83A1-F6EECF244321}">
                <p14:modId xmlns:p14="http://schemas.microsoft.com/office/powerpoint/2010/main" val="282118578"/>
              </p:ext>
            </p:extLst>
          </p:nvPr>
        </p:nvGraphicFramePr>
        <p:xfrm>
          <a:off x="443871" y="7295752"/>
          <a:ext cx="6555135" cy="2295210"/>
        </p:xfrm>
        <a:graphic>
          <a:graphicData uri="http://schemas.openxmlformats.org/drawingml/2006/table">
            <a:tbl>
              <a:tblPr firstRow="1" bandRow="1">
                <a:tableStyleId>{5C22544A-7EE6-4342-B048-85BDC9FD1C3A}</a:tableStyleId>
              </a:tblPr>
              <a:tblGrid>
                <a:gridCol w="1850442">
                  <a:extLst>
                    <a:ext uri="{9D8B030D-6E8A-4147-A177-3AD203B41FA5}">
                      <a16:colId xmlns:a16="http://schemas.microsoft.com/office/drawing/2014/main" val="1137594684"/>
                    </a:ext>
                  </a:extLst>
                </a:gridCol>
                <a:gridCol w="4704693">
                  <a:extLst>
                    <a:ext uri="{9D8B030D-6E8A-4147-A177-3AD203B41FA5}">
                      <a16:colId xmlns:a16="http://schemas.microsoft.com/office/drawing/2014/main" val="476334295"/>
                    </a:ext>
                  </a:extLst>
                </a:gridCol>
              </a:tblGrid>
              <a:tr h="265752">
                <a:tc gridSpan="2">
                  <a:txBody>
                    <a:bodyPr/>
                    <a:lstStyle/>
                    <a:p>
                      <a:pPr algn="ctr"/>
                      <a:r>
                        <a:rPr lang="pl-PL" sz="700" dirty="0">
                          <a:solidFill>
                            <a:schemeClr val="bg1"/>
                          </a:solidFill>
                          <a:latin typeface="Roboto" panose="02000000000000000000" pitchFamily="2" charset="0"/>
                          <a:ea typeface="Roboto" panose="02000000000000000000" pitchFamily="2" charset="0"/>
                          <a:cs typeface="Roboto" panose="02000000000000000000" pitchFamily="2" charset="0"/>
                        </a:rPr>
                        <a:t>                                               ProDevice DWS</a:t>
                      </a:r>
                    </a:p>
                  </a:txBody>
                  <a:tcPr>
                    <a:solidFill>
                      <a:srgbClr val="000000"/>
                    </a:solidFill>
                  </a:tcPr>
                </a:tc>
                <a:tc hMerge="1">
                  <a:txBody>
                    <a:bodyPr/>
                    <a:lstStyle/>
                    <a:p>
                      <a:endParaRPr lang="pl-PL" dirty="0">
                        <a:solidFill>
                          <a:schemeClr val="bg1"/>
                        </a:solidFill>
                      </a:endParaRPr>
                    </a:p>
                  </a:txBody>
                  <a:tcPr>
                    <a:solidFill>
                      <a:schemeClr val="bg1">
                        <a:lumMod val="75000"/>
                      </a:schemeClr>
                    </a:solidFill>
                  </a:tcPr>
                </a:tc>
                <a:extLst>
                  <a:ext uri="{0D108BD9-81ED-4DB2-BD59-A6C34878D82A}">
                    <a16:rowId xmlns:a16="http://schemas.microsoft.com/office/drawing/2014/main" val="2687373685"/>
                  </a:ext>
                </a:extLst>
              </a:tr>
              <a:tr h="314533">
                <a:tc>
                  <a:txBody>
                    <a:bodyPr/>
                    <a:lstStyle/>
                    <a:p>
                      <a:pPr algn="l"/>
                      <a:r>
                        <a:rPr lang="pl-PL" sz="700" dirty="0" err="1">
                          <a:latin typeface="Roboto" panose="02000000000000000000" pitchFamily="2" charset="0"/>
                          <a:ea typeface="Roboto" panose="02000000000000000000" pitchFamily="2" charset="0"/>
                          <a:cs typeface="Roboto" panose="02000000000000000000" pitchFamily="2" charset="0"/>
                        </a:rPr>
                        <a:t>Supported</a:t>
                      </a:r>
                      <a:r>
                        <a:rPr lang="pl-PL" sz="700" dirty="0">
                          <a:latin typeface="Roboto" panose="02000000000000000000" pitchFamily="2" charset="0"/>
                          <a:ea typeface="Roboto" panose="02000000000000000000" pitchFamily="2" charset="0"/>
                          <a:cs typeface="Roboto" panose="02000000000000000000" pitchFamily="2" charset="0"/>
                        </a:rPr>
                        <a:t> </a:t>
                      </a:r>
                      <a:r>
                        <a:rPr lang="pl-PL" sz="700" dirty="0" err="1">
                          <a:latin typeface="Roboto" panose="02000000000000000000" pitchFamily="2" charset="0"/>
                          <a:ea typeface="Roboto" panose="02000000000000000000" pitchFamily="2" charset="0"/>
                          <a:cs typeface="Roboto" panose="02000000000000000000" pitchFamily="2" charset="0"/>
                        </a:rPr>
                        <a:t>interface</a:t>
                      </a:r>
                      <a:endParaRPr lang="pl-PL" sz="700" dirty="0">
                        <a:latin typeface="Roboto" panose="02000000000000000000" pitchFamily="2" charset="0"/>
                        <a:ea typeface="Roboto" panose="02000000000000000000" pitchFamily="2" charset="0"/>
                        <a:cs typeface="Roboto" panose="02000000000000000000" pitchFamily="2" charset="0"/>
                      </a:endParaRPr>
                    </a:p>
                  </a:txBody>
                  <a:tcPr>
                    <a:solidFill>
                      <a:srgbClr val="F8F8F8"/>
                    </a:solidFill>
                  </a:tcPr>
                </a:tc>
                <a:tc>
                  <a:txBody>
                    <a:bodyPr/>
                    <a:lstStyle/>
                    <a:p>
                      <a:pPr algn="l"/>
                      <a:r>
                        <a:rPr lang="pl-PL" sz="700" dirty="0">
                          <a:solidFill>
                            <a:schemeClr val="tx1">
                              <a:lumMod val="95000"/>
                              <a:lumOff val="5000"/>
                            </a:schemeClr>
                          </a:solidFill>
                          <a:latin typeface="Roboto" panose="02000000000000000000" pitchFamily="2" charset="0"/>
                          <a:ea typeface="Roboto" panose="02000000000000000000" pitchFamily="2" charset="0"/>
                          <a:cs typeface="Roboto" panose="02000000000000000000" pitchFamily="2" charset="0"/>
                        </a:rPr>
                        <a:t>  IDE/ATA, SCSI, SAS, SATA, </a:t>
                      </a:r>
                      <a:r>
                        <a:rPr lang="pl-PL" sz="700" dirty="0" err="1">
                          <a:solidFill>
                            <a:schemeClr val="tx1">
                              <a:lumMod val="95000"/>
                              <a:lumOff val="5000"/>
                            </a:schemeClr>
                          </a:solidFill>
                          <a:latin typeface="Roboto" panose="02000000000000000000" pitchFamily="2" charset="0"/>
                          <a:ea typeface="Roboto" panose="02000000000000000000" pitchFamily="2" charset="0"/>
                          <a:cs typeface="Roboto" panose="02000000000000000000" pitchFamily="2" charset="0"/>
                        </a:rPr>
                        <a:t>NVMe</a:t>
                      </a:r>
                      <a:endParaRPr lang="pl-PL" sz="700" dirty="0">
                        <a:latin typeface="Roboto" panose="02000000000000000000" pitchFamily="2" charset="0"/>
                        <a:ea typeface="Roboto" panose="02000000000000000000" pitchFamily="2" charset="0"/>
                        <a:cs typeface="Roboto" panose="02000000000000000000" pitchFamily="2" charset="0"/>
                      </a:endParaRPr>
                    </a:p>
                  </a:txBody>
                  <a:tcPr>
                    <a:solidFill>
                      <a:srgbClr val="F8F8F8"/>
                    </a:solidFill>
                  </a:tcPr>
                </a:tc>
                <a:extLst>
                  <a:ext uri="{0D108BD9-81ED-4DB2-BD59-A6C34878D82A}">
                    <a16:rowId xmlns:a16="http://schemas.microsoft.com/office/drawing/2014/main" val="1443088323"/>
                  </a:ext>
                </a:extLst>
              </a:tr>
              <a:tr h="314533">
                <a:tc>
                  <a:txBody>
                    <a:bodyPr/>
                    <a:lstStyle/>
                    <a:p>
                      <a:pPr algn="l"/>
                      <a:r>
                        <a:rPr lang="pl-PL" sz="700" dirty="0" err="1">
                          <a:latin typeface="Roboto" panose="02000000000000000000" pitchFamily="2" charset="0"/>
                          <a:ea typeface="Roboto" panose="02000000000000000000" pitchFamily="2" charset="0"/>
                          <a:cs typeface="Roboto" panose="02000000000000000000" pitchFamily="2" charset="0"/>
                        </a:rPr>
                        <a:t>Supported</a:t>
                      </a:r>
                      <a:r>
                        <a:rPr lang="pl-PL" sz="700" dirty="0">
                          <a:latin typeface="Roboto" panose="02000000000000000000" pitchFamily="2" charset="0"/>
                          <a:ea typeface="Roboto" panose="02000000000000000000" pitchFamily="2" charset="0"/>
                          <a:cs typeface="Roboto" panose="02000000000000000000" pitchFamily="2" charset="0"/>
                        </a:rPr>
                        <a:t> media</a:t>
                      </a:r>
                    </a:p>
                  </a:txBody>
                  <a:tcPr>
                    <a:solidFill>
                      <a:srgbClr val="F8F8F8"/>
                    </a:solidFill>
                  </a:tcPr>
                </a:tc>
                <a:tc>
                  <a:txBody>
                    <a:bodyPr/>
                    <a:lstStyle/>
                    <a:p>
                      <a:pPr algn="l"/>
                      <a:r>
                        <a:rPr lang="en-US" sz="700" dirty="0">
                          <a:latin typeface="Roboto" panose="02000000000000000000" pitchFamily="2" charset="0"/>
                          <a:ea typeface="Roboto" panose="02000000000000000000" pitchFamily="2" charset="0"/>
                          <a:cs typeface="Roboto" panose="02000000000000000000" pitchFamily="2" charset="0"/>
                        </a:rPr>
                        <a:t>Internal and external HDD, SSD Removable media such as USB memory, SD card * Optical disks such as CD-RW and DVD-RW cannot be wiped.</a:t>
                      </a:r>
                      <a:endParaRPr lang="pl-PL" sz="700" dirty="0">
                        <a:latin typeface="Roboto" panose="02000000000000000000" pitchFamily="2" charset="0"/>
                        <a:ea typeface="Roboto" panose="02000000000000000000" pitchFamily="2" charset="0"/>
                        <a:cs typeface="Roboto" panose="02000000000000000000" pitchFamily="2" charset="0"/>
                      </a:endParaRPr>
                    </a:p>
                  </a:txBody>
                  <a:tcPr>
                    <a:solidFill>
                      <a:srgbClr val="F8F8F8"/>
                    </a:solidFill>
                  </a:tcPr>
                </a:tc>
                <a:extLst>
                  <a:ext uri="{0D108BD9-81ED-4DB2-BD59-A6C34878D82A}">
                    <a16:rowId xmlns:a16="http://schemas.microsoft.com/office/drawing/2014/main" val="125194611"/>
                  </a:ext>
                </a:extLst>
              </a:tr>
              <a:tr h="273898">
                <a:tc>
                  <a:txBody>
                    <a:bodyPr/>
                    <a:lstStyle/>
                    <a:p>
                      <a:pPr algn="l"/>
                      <a:r>
                        <a:rPr lang="pl-PL" sz="700" dirty="0" err="1">
                          <a:latin typeface="Roboto" panose="02000000000000000000" pitchFamily="2" charset="0"/>
                          <a:ea typeface="Roboto" panose="02000000000000000000" pitchFamily="2" charset="0"/>
                          <a:cs typeface="Roboto" panose="02000000000000000000" pitchFamily="2" charset="0"/>
                        </a:rPr>
                        <a:t>Supported</a:t>
                      </a:r>
                      <a:r>
                        <a:rPr lang="pl-PL" sz="700" dirty="0">
                          <a:latin typeface="Roboto" panose="02000000000000000000" pitchFamily="2" charset="0"/>
                          <a:ea typeface="Roboto" panose="02000000000000000000" pitchFamily="2" charset="0"/>
                          <a:cs typeface="Roboto" panose="02000000000000000000" pitchFamily="2" charset="0"/>
                        </a:rPr>
                        <a:t> hardware</a:t>
                      </a:r>
                    </a:p>
                  </a:txBody>
                  <a:tcPr>
                    <a:solidFill>
                      <a:srgbClr val="F8F8F8"/>
                    </a:solidFill>
                  </a:tcPr>
                </a:tc>
                <a:tc>
                  <a:txBody>
                    <a:bodyPr/>
                    <a:lstStyle/>
                    <a:p>
                      <a:pPr algn="l"/>
                      <a:r>
                        <a:rPr lang="en-US" sz="700" dirty="0">
                          <a:latin typeface="Roboto" panose="02000000000000000000" pitchFamily="2" charset="0"/>
                          <a:ea typeface="Roboto" panose="02000000000000000000" pitchFamily="2" charset="0"/>
                          <a:cs typeface="Roboto" panose="02000000000000000000" pitchFamily="2" charset="0"/>
                        </a:rPr>
                        <a:t>PCs based on x86 and x86-64 architecture, BIOS and UEFI systems</a:t>
                      </a:r>
                    </a:p>
                  </a:txBody>
                  <a:tcPr>
                    <a:solidFill>
                      <a:srgbClr val="F8F8F8"/>
                    </a:solidFill>
                  </a:tcPr>
                </a:tc>
                <a:extLst>
                  <a:ext uri="{0D108BD9-81ED-4DB2-BD59-A6C34878D82A}">
                    <a16:rowId xmlns:a16="http://schemas.microsoft.com/office/drawing/2014/main" val="3649817728"/>
                  </a:ext>
                </a:extLst>
              </a:tr>
              <a:tr h="273898">
                <a:tc>
                  <a:txBody>
                    <a:bodyPr/>
                    <a:lstStyle/>
                    <a:p>
                      <a:pPr algn="l"/>
                      <a:r>
                        <a:rPr lang="pl-PL" sz="700" dirty="0">
                          <a:latin typeface="Roboto" panose="02000000000000000000" pitchFamily="2" charset="0"/>
                          <a:ea typeface="Roboto" panose="02000000000000000000" pitchFamily="2" charset="0"/>
                          <a:cs typeface="Roboto" panose="02000000000000000000" pitchFamily="2" charset="0"/>
                        </a:rPr>
                        <a:t>PC Memory (RAM)</a:t>
                      </a:r>
                    </a:p>
                  </a:txBody>
                  <a:tcPr>
                    <a:solidFill>
                      <a:srgbClr val="F8F8F8"/>
                    </a:solidFill>
                  </a:tcPr>
                </a:tc>
                <a:tc>
                  <a:txBody>
                    <a:bodyPr/>
                    <a:lstStyle/>
                    <a:p>
                      <a:pPr algn="l"/>
                      <a:r>
                        <a:rPr lang="pl-PL" sz="700" dirty="0">
                          <a:latin typeface="Roboto" panose="02000000000000000000" pitchFamily="2" charset="0"/>
                          <a:ea typeface="Roboto" panose="02000000000000000000" pitchFamily="2" charset="0"/>
                          <a:cs typeface="Roboto" panose="02000000000000000000" pitchFamily="2" charset="0"/>
                        </a:rPr>
                        <a:t>4 GB </a:t>
                      </a:r>
                      <a:r>
                        <a:rPr lang="pl-PL" sz="700" dirty="0" err="1">
                          <a:latin typeface="Roboto" panose="02000000000000000000" pitchFamily="2" charset="0"/>
                          <a:ea typeface="Roboto" panose="02000000000000000000" pitchFamily="2" charset="0"/>
                          <a:cs typeface="Roboto" panose="02000000000000000000" pitchFamily="2" charset="0"/>
                        </a:rPr>
                        <a:t>or</a:t>
                      </a:r>
                      <a:r>
                        <a:rPr lang="pl-PL" sz="700" dirty="0">
                          <a:latin typeface="Roboto" panose="02000000000000000000" pitchFamily="2" charset="0"/>
                          <a:ea typeface="Roboto" panose="02000000000000000000" pitchFamily="2" charset="0"/>
                          <a:cs typeface="Roboto" panose="02000000000000000000" pitchFamily="2" charset="0"/>
                        </a:rPr>
                        <a:t> </a:t>
                      </a:r>
                      <a:r>
                        <a:rPr lang="pl-PL" sz="700" dirty="0" err="1">
                          <a:latin typeface="Roboto" panose="02000000000000000000" pitchFamily="2" charset="0"/>
                          <a:ea typeface="Roboto" panose="02000000000000000000" pitchFamily="2" charset="0"/>
                          <a:cs typeface="Roboto" panose="02000000000000000000" pitchFamily="2" charset="0"/>
                        </a:rPr>
                        <a:t>higher</a:t>
                      </a:r>
                      <a:endParaRPr lang="pl-PL" sz="700" dirty="0">
                        <a:latin typeface="Roboto" panose="02000000000000000000" pitchFamily="2" charset="0"/>
                        <a:ea typeface="Roboto" panose="02000000000000000000" pitchFamily="2" charset="0"/>
                        <a:cs typeface="Roboto" panose="02000000000000000000" pitchFamily="2" charset="0"/>
                      </a:endParaRPr>
                    </a:p>
                  </a:txBody>
                  <a:tcPr>
                    <a:solidFill>
                      <a:srgbClr val="F8F8F8"/>
                    </a:solidFill>
                  </a:tcPr>
                </a:tc>
                <a:extLst>
                  <a:ext uri="{0D108BD9-81ED-4DB2-BD59-A6C34878D82A}">
                    <a16:rowId xmlns:a16="http://schemas.microsoft.com/office/drawing/2014/main" val="1194282117"/>
                  </a:ext>
                </a:extLst>
              </a:tr>
              <a:tr h="273898">
                <a:tc>
                  <a:txBody>
                    <a:bodyPr/>
                    <a:lstStyle/>
                    <a:p>
                      <a:pPr algn="l"/>
                      <a:r>
                        <a:rPr lang="pl-PL" sz="700" dirty="0" err="1">
                          <a:latin typeface="Roboto" panose="02000000000000000000" pitchFamily="2" charset="0"/>
                          <a:ea typeface="Roboto" panose="02000000000000000000" pitchFamily="2" charset="0"/>
                          <a:cs typeface="Roboto" panose="02000000000000000000" pitchFamily="2" charset="0"/>
                        </a:rPr>
                        <a:t>Supported</a:t>
                      </a:r>
                      <a:r>
                        <a:rPr lang="pl-PL" sz="700" dirty="0">
                          <a:latin typeface="Roboto" panose="02000000000000000000" pitchFamily="2" charset="0"/>
                          <a:ea typeface="Roboto" panose="02000000000000000000" pitchFamily="2" charset="0"/>
                          <a:cs typeface="Roboto" panose="02000000000000000000" pitchFamily="2" charset="0"/>
                        </a:rPr>
                        <a:t> </a:t>
                      </a:r>
                      <a:r>
                        <a:rPr lang="pl-PL" sz="700" dirty="0" err="1">
                          <a:latin typeface="Roboto" panose="02000000000000000000" pitchFamily="2" charset="0"/>
                          <a:ea typeface="Roboto" panose="02000000000000000000" pitchFamily="2" charset="0"/>
                          <a:cs typeface="Roboto" panose="02000000000000000000" pitchFamily="2" charset="0"/>
                        </a:rPr>
                        <a:t>languages</a:t>
                      </a:r>
                      <a:endParaRPr lang="pl-PL" sz="700" dirty="0">
                        <a:latin typeface="Roboto" panose="02000000000000000000" pitchFamily="2" charset="0"/>
                        <a:ea typeface="Roboto" panose="02000000000000000000" pitchFamily="2" charset="0"/>
                        <a:cs typeface="Roboto" panose="02000000000000000000" pitchFamily="2" charset="0"/>
                      </a:endParaRPr>
                    </a:p>
                  </a:txBody>
                  <a:tcPr>
                    <a:solidFill>
                      <a:srgbClr val="F8F8F8"/>
                    </a:solidFill>
                  </a:tcPr>
                </a:tc>
                <a:tc>
                  <a:txBody>
                    <a:bodyPr/>
                    <a:lstStyle/>
                    <a:p>
                      <a:pPr algn="l"/>
                      <a:r>
                        <a:rPr lang="pl-PL" sz="700" dirty="0">
                          <a:latin typeface="Roboto" panose="02000000000000000000" pitchFamily="2" charset="0"/>
                          <a:ea typeface="Roboto" panose="02000000000000000000" pitchFamily="2" charset="0"/>
                          <a:cs typeface="Roboto" panose="02000000000000000000" pitchFamily="2" charset="0"/>
                        </a:rPr>
                        <a:t>English</a:t>
                      </a:r>
                    </a:p>
                  </a:txBody>
                  <a:tcPr>
                    <a:solidFill>
                      <a:srgbClr val="F8F8F8"/>
                    </a:solidFill>
                  </a:tcPr>
                </a:tc>
                <a:extLst>
                  <a:ext uri="{0D108BD9-81ED-4DB2-BD59-A6C34878D82A}">
                    <a16:rowId xmlns:a16="http://schemas.microsoft.com/office/drawing/2014/main" val="2060457056"/>
                  </a:ext>
                </a:extLst>
              </a:tr>
              <a:tr h="273898">
                <a:tc>
                  <a:txBody>
                    <a:bodyPr/>
                    <a:lstStyle/>
                    <a:p>
                      <a:pPr algn="l"/>
                      <a:r>
                        <a:rPr lang="pl-PL" sz="700" dirty="0" err="1">
                          <a:latin typeface="Roboto" panose="02000000000000000000" pitchFamily="2" charset="0"/>
                          <a:ea typeface="Roboto" panose="02000000000000000000" pitchFamily="2" charset="0"/>
                          <a:cs typeface="Roboto" panose="02000000000000000000" pitchFamily="2" charset="0"/>
                        </a:rPr>
                        <a:t>Supported</a:t>
                      </a:r>
                      <a:r>
                        <a:rPr lang="pl-PL" sz="700" dirty="0">
                          <a:latin typeface="Roboto" panose="02000000000000000000" pitchFamily="2" charset="0"/>
                          <a:ea typeface="Roboto" panose="02000000000000000000" pitchFamily="2" charset="0"/>
                          <a:cs typeface="Roboto" panose="02000000000000000000" pitchFamily="2" charset="0"/>
                        </a:rPr>
                        <a:t> resolution	</a:t>
                      </a:r>
                    </a:p>
                  </a:txBody>
                  <a:tcPr>
                    <a:solidFill>
                      <a:srgbClr val="F8F8F8"/>
                    </a:solidFill>
                  </a:tcPr>
                </a:tc>
                <a:tc>
                  <a:txBody>
                    <a:bodyPr/>
                    <a:lstStyle/>
                    <a:p>
                      <a:pPr algn="l"/>
                      <a:r>
                        <a:rPr lang="en-US" sz="700" dirty="0">
                          <a:latin typeface="Roboto" panose="02000000000000000000" pitchFamily="2" charset="0"/>
                          <a:ea typeface="Roboto" panose="02000000000000000000" pitchFamily="2" charset="0"/>
                          <a:cs typeface="Roboto" panose="02000000000000000000" pitchFamily="2" charset="0"/>
                        </a:rPr>
                        <a:t>00 x 600 or higher</a:t>
                      </a:r>
                      <a:endParaRPr lang="pl-PL" sz="700" dirty="0">
                        <a:latin typeface="Roboto" panose="02000000000000000000" pitchFamily="2" charset="0"/>
                        <a:ea typeface="Roboto" panose="02000000000000000000" pitchFamily="2" charset="0"/>
                        <a:cs typeface="Roboto" panose="02000000000000000000" pitchFamily="2" charset="0"/>
                      </a:endParaRPr>
                    </a:p>
                  </a:txBody>
                  <a:tcPr>
                    <a:solidFill>
                      <a:srgbClr val="F8F8F8"/>
                    </a:solidFill>
                  </a:tcPr>
                </a:tc>
                <a:extLst>
                  <a:ext uri="{0D108BD9-81ED-4DB2-BD59-A6C34878D82A}">
                    <a16:rowId xmlns:a16="http://schemas.microsoft.com/office/drawing/2014/main" val="3707725521"/>
                  </a:ext>
                </a:extLst>
              </a:tr>
              <a:tr h="273898">
                <a:tc>
                  <a:txBody>
                    <a:bodyPr/>
                    <a:lstStyle/>
                    <a:p>
                      <a:pPr algn="l"/>
                      <a:r>
                        <a:rPr lang="pl-PL" sz="700" dirty="0" err="1">
                          <a:latin typeface="Roboto" panose="02000000000000000000" pitchFamily="2" charset="0"/>
                          <a:ea typeface="Roboto" panose="02000000000000000000" pitchFamily="2" charset="0"/>
                          <a:cs typeface="Roboto" panose="02000000000000000000" pitchFamily="2" charset="0"/>
                        </a:rPr>
                        <a:t>Free</a:t>
                      </a:r>
                      <a:r>
                        <a:rPr lang="pl-PL" sz="700" dirty="0">
                          <a:latin typeface="Roboto" panose="02000000000000000000" pitchFamily="2" charset="0"/>
                          <a:ea typeface="Roboto" panose="02000000000000000000" pitchFamily="2" charset="0"/>
                          <a:cs typeface="Roboto" panose="02000000000000000000" pitchFamily="2" charset="0"/>
                        </a:rPr>
                        <a:t> </a:t>
                      </a:r>
                      <a:r>
                        <a:rPr lang="pl-PL" sz="700" dirty="0" err="1">
                          <a:latin typeface="Roboto" panose="02000000000000000000" pitchFamily="2" charset="0"/>
                          <a:ea typeface="Roboto" panose="02000000000000000000" pitchFamily="2" charset="0"/>
                          <a:cs typeface="Roboto" panose="02000000000000000000" pitchFamily="2" charset="0"/>
                        </a:rPr>
                        <a:t>space</a:t>
                      </a:r>
                      <a:endParaRPr lang="pl-PL" sz="700" dirty="0">
                        <a:latin typeface="Roboto" panose="02000000000000000000" pitchFamily="2" charset="0"/>
                        <a:ea typeface="Roboto" panose="02000000000000000000" pitchFamily="2" charset="0"/>
                        <a:cs typeface="Roboto" panose="02000000000000000000" pitchFamily="2" charset="0"/>
                      </a:endParaRPr>
                    </a:p>
                  </a:txBody>
                  <a:tcPr>
                    <a:solidFill>
                      <a:srgbClr val="F8F8F8"/>
                    </a:solidFill>
                  </a:tcPr>
                </a:tc>
                <a:tc>
                  <a:txBody>
                    <a:bodyPr/>
                    <a:lstStyle/>
                    <a:p>
                      <a:pPr algn="l"/>
                      <a:r>
                        <a:rPr lang="en-US" sz="700" dirty="0">
                          <a:latin typeface="Roboto" panose="02000000000000000000" pitchFamily="2" charset="0"/>
                          <a:ea typeface="Roboto" panose="02000000000000000000" pitchFamily="2" charset="0"/>
                          <a:cs typeface="Roboto" panose="02000000000000000000" pitchFamily="2" charset="0"/>
                        </a:rPr>
                        <a:t>10 GB or higher ※ If you use the [Wipe my PC disk] option, you need at least 10 GB of free disk space. If you don't use this option, you only need 4 GB of free space.</a:t>
                      </a:r>
                      <a:endParaRPr lang="pl-PL" sz="700" dirty="0">
                        <a:latin typeface="Roboto" panose="02000000000000000000" pitchFamily="2" charset="0"/>
                        <a:ea typeface="Roboto" panose="02000000000000000000" pitchFamily="2" charset="0"/>
                        <a:cs typeface="Roboto" panose="02000000000000000000" pitchFamily="2" charset="0"/>
                      </a:endParaRPr>
                    </a:p>
                  </a:txBody>
                  <a:tcPr>
                    <a:solidFill>
                      <a:srgbClr val="F8F8F8"/>
                    </a:solidFill>
                  </a:tcPr>
                </a:tc>
                <a:extLst>
                  <a:ext uri="{0D108BD9-81ED-4DB2-BD59-A6C34878D82A}">
                    <a16:rowId xmlns:a16="http://schemas.microsoft.com/office/drawing/2014/main" val="1324896486"/>
                  </a:ext>
                </a:extLst>
              </a:tr>
            </a:tbl>
          </a:graphicData>
        </a:graphic>
      </p:graphicFrame>
      <p:sp>
        <p:nvSpPr>
          <p:cNvPr id="10" name="pole tekstowe 9">
            <a:extLst>
              <a:ext uri="{FF2B5EF4-FFF2-40B4-BE49-F238E27FC236}">
                <a16:creationId xmlns:a16="http://schemas.microsoft.com/office/drawing/2014/main" id="{784E7EA1-A346-F394-AF21-7CF8A4D2683E}"/>
              </a:ext>
            </a:extLst>
          </p:cNvPr>
          <p:cNvSpPr txBox="1"/>
          <p:nvPr/>
        </p:nvSpPr>
        <p:spPr>
          <a:xfrm>
            <a:off x="335024" y="9590962"/>
            <a:ext cx="6609820" cy="307777"/>
          </a:xfrm>
          <a:prstGeom prst="rect">
            <a:avLst/>
          </a:prstGeom>
          <a:noFill/>
        </p:spPr>
        <p:txBody>
          <a:bodyPr wrap="square" rtlCol="0">
            <a:spAutoFit/>
          </a:bodyPr>
          <a:lstStyle/>
          <a:p>
            <a:r>
              <a:rPr lang="en-US" sz="700" dirty="0">
                <a:latin typeface="Roboto" panose="02000000000000000000" pitchFamily="2" charset="0"/>
                <a:ea typeface="Roboto" panose="02000000000000000000" pitchFamily="2" charset="0"/>
                <a:cs typeface="Roboto" panose="02000000000000000000" pitchFamily="2" charset="0"/>
              </a:rPr>
              <a:t>The manufacturer reserves the right to update, improve, provide additional functionality, or otherwise introduce changes to the design of any products deemed necessary by the manufacturer.</a:t>
            </a:r>
            <a:endParaRPr lang="pl-PL" sz="700" dirty="0">
              <a:latin typeface="Roboto" panose="02000000000000000000" pitchFamily="2" charset="0"/>
              <a:ea typeface="Roboto" panose="02000000000000000000" pitchFamily="2" charset="0"/>
              <a:cs typeface="Roboto" panose="02000000000000000000" pitchFamily="2" charset="0"/>
            </a:endParaRPr>
          </a:p>
        </p:txBody>
      </p:sp>
      <p:sp>
        <p:nvSpPr>
          <p:cNvPr id="13" name="pole tekstowe 12">
            <a:extLst>
              <a:ext uri="{FF2B5EF4-FFF2-40B4-BE49-F238E27FC236}">
                <a16:creationId xmlns:a16="http://schemas.microsoft.com/office/drawing/2014/main" id="{26515CCD-D166-BB5C-F45E-FA6EA4A9DD08}"/>
              </a:ext>
            </a:extLst>
          </p:cNvPr>
          <p:cNvSpPr txBox="1"/>
          <p:nvPr/>
        </p:nvSpPr>
        <p:spPr>
          <a:xfrm>
            <a:off x="2016130" y="6935366"/>
            <a:ext cx="3842719" cy="276999"/>
          </a:xfrm>
          <a:prstGeom prst="rect">
            <a:avLst/>
          </a:prstGeom>
          <a:noFill/>
        </p:spPr>
        <p:txBody>
          <a:bodyPr wrap="none" rtlCol="0">
            <a:spAutoFit/>
          </a:bodyPr>
          <a:lstStyle/>
          <a:p>
            <a:r>
              <a:rPr lang="en-US" sz="1200" b="1" dirty="0">
                <a:latin typeface="Roboto" panose="02000000000000000000" pitchFamily="2" charset="0"/>
                <a:ea typeface="Roboto" panose="02000000000000000000" pitchFamily="2" charset="0"/>
                <a:cs typeface="Roboto" panose="02000000000000000000" pitchFamily="2" charset="0"/>
              </a:rPr>
              <a:t>ProDevice DWS recommended system specifications</a:t>
            </a:r>
            <a:endParaRPr lang="pl-PL" sz="1200" b="1" dirty="0">
              <a:latin typeface="Roboto" panose="02000000000000000000" pitchFamily="2" charset="0"/>
              <a:ea typeface="Roboto" panose="02000000000000000000" pitchFamily="2" charset="0"/>
              <a:cs typeface="Roboto" panose="02000000000000000000" pitchFamily="2" charset="0"/>
            </a:endParaRPr>
          </a:p>
        </p:txBody>
      </p:sp>
      <p:sp>
        <p:nvSpPr>
          <p:cNvPr id="18" name="pole tekstowe 17">
            <a:extLst>
              <a:ext uri="{FF2B5EF4-FFF2-40B4-BE49-F238E27FC236}">
                <a16:creationId xmlns:a16="http://schemas.microsoft.com/office/drawing/2014/main" id="{E4E70D4F-C2F8-EBC4-CCC3-2C438AD644C9}"/>
              </a:ext>
            </a:extLst>
          </p:cNvPr>
          <p:cNvSpPr txBox="1"/>
          <p:nvPr/>
        </p:nvSpPr>
        <p:spPr>
          <a:xfrm>
            <a:off x="643944" y="889915"/>
            <a:ext cx="3961972" cy="1918474"/>
          </a:xfrm>
          <a:prstGeom prst="rect">
            <a:avLst/>
          </a:prstGeom>
          <a:noFill/>
        </p:spPr>
        <p:txBody>
          <a:bodyPr wrap="square" rtlCol="0">
            <a:spAutoFit/>
          </a:bodyPr>
          <a:lstStyle/>
          <a:p>
            <a:pPr algn="ctr"/>
            <a:r>
              <a:rPr lang="en-US" sz="1200" b="1" dirty="0">
                <a:latin typeface="Roboto" panose="02000000000000000000" pitchFamily="2" charset="0"/>
                <a:ea typeface="Roboto" panose="02000000000000000000" pitchFamily="2" charset="0"/>
                <a:cs typeface="Roboto" panose="02000000000000000000" pitchFamily="2" charset="0"/>
              </a:rPr>
              <a:t>Software-based data erasure</a:t>
            </a:r>
            <a:br>
              <a:rPr lang="pl-PL" sz="1200" b="1" dirty="0">
                <a:latin typeface="Roboto" panose="02000000000000000000" pitchFamily="2" charset="0"/>
                <a:ea typeface="Roboto" panose="02000000000000000000" pitchFamily="2" charset="0"/>
                <a:cs typeface="Roboto" panose="02000000000000000000" pitchFamily="2" charset="0"/>
              </a:rPr>
            </a:br>
            <a:endParaRPr lang="en-US" sz="800" b="1" dirty="0">
              <a:latin typeface="Roboto" panose="02000000000000000000" pitchFamily="2" charset="0"/>
              <a:ea typeface="Roboto" panose="02000000000000000000" pitchFamily="2" charset="0"/>
              <a:cs typeface="Roboto" panose="02000000000000000000" pitchFamily="2" charset="0"/>
            </a:endParaRPr>
          </a:p>
          <a:p>
            <a:pPr algn="just"/>
            <a:endParaRPr lang="en-US" sz="800" dirty="0">
              <a:latin typeface="Roboto" panose="02000000000000000000" pitchFamily="2" charset="0"/>
              <a:ea typeface="Roboto" panose="02000000000000000000" pitchFamily="2" charset="0"/>
              <a:cs typeface="Roboto" panose="02000000000000000000" pitchFamily="2" charset="0"/>
            </a:endParaRPr>
          </a:p>
          <a:p>
            <a:pPr algn="just"/>
            <a:r>
              <a:rPr lang="en-US" sz="800" u="sng" dirty="0">
                <a:latin typeface="Roboto" panose="02000000000000000000" pitchFamily="2" charset="0"/>
                <a:ea typeface="Roboto" panose="02000000000000000000" pitchFamily="2" charset="0"/>
                <a:cs typeface="Roboto" panose="02000000000000000000" pitchFamily="2" charset="0"/>
              </a:rPr>
              <a:t>Application:</a:t>
            </a:r>
            <a:endParaRPr lang="pl-PL" sz="800" u="sng" dirty="0">
              <a:latin typeface="Roboto" panose="02000000000000000000" pitchFamily="2" charset="0"/>
              <a:ea typeface="Roboto" panose="02000000000000000000" pitchFamily="2" charset="0"/>
              <a:cs typeface="Roboto" panose="02000000000000000000" pitchFamily="2" charset="0"/>
            </a:endParaRPr>
          </a:p>
          <a:p>
            <a:pPr marL="171450" indent="-171450" algn="just">
              <a:lnSpc>
                <a:spcPct val="150000"/>
              </a:lnSpc>
              <a:buClr>
                <a:srgbClr val="518DA7"/>
              </a:buClr>
              <a:buFont typeface="Arial" panose="020B0604020202020204" pitchFamily="34" charset="0"/>
              <a:buChar char="•"/>
            </a:pPr>
            <a:r>
              <a:rPr lang="en-US" sz="800" dirty="0">
                <a:latin typeface="Roboto" panose="02000000000000000000" pitchFamily="2" charset="0"/>
                <a:ea typeface="Roboto" panose="02000000000000000000" pitchFamily="2" charset="0"/>
                <a:cs typeface="Roboto" panose="02000000000000000000" pitchFamily="2" charset="0"/>
              </a:rPr>
              <a:t>Decommissioning of IT equipment.</a:t>
            </a:r>
            <a:endParaRPr lang="pl-PL" sz="800" dirty="0">
              <a:latin typeface="Roboto" panose="02000000000000000000" pitchFamily="2" charset="0"/>
              <a:ea typeface="Roboto" panose="02000000000000000000" pitchFamily="2" charset="0"/>
              <a:cs typeface="Roboto" panose="02000000000000000000" pitchFamily="2" charset="0"/>
            </a:endParaRPr>
          </a:p>
          <a:p>
            <a:pPr marL="171450" indent="-171450" algn="just">
              <a:lnSpc>
                <a:spcPct val="150000"/>
              </a:lnSpc>
              <a:buClr>
                <a:srgbClr val="518DA7"/>
              </a:buClr>
              <a:buFont typeface="Arial" panose="020B0604020202020204" pitchFamily="34" charset="0"/>
              <a:buChar char="•"/>
            </a:pPr>
            <a:r>
              <a:rPr lang="en-US" sz="800" dirty="0">
                <a:latin typeface="Roboto" panose="02000000000000000000" pitchFamily="2" charset="0"/>
                <a:ea typeface="Roboto" panose="02000000000000000000" pitchFamily="2" charset="0"/>
                <a:cs typeface="Roboto" panose="02000000000000000000" pitchFamily="2" charset="0"/>
              </a:rPr>
              <a:t>Resale of computers </a:t>
            </a:r>
            <a:r>
              <a:rPr lang="pl-PL" sz="800" dirty="0" err="1">
                <a:latin typeface="Roboto" panose="02000000000000000000" pitchFamily="2" charset="0"/>
                <a:ea typeface="Roboto" panose="02000000000000000000" pitchFamily="2" charset="0"/>
                <a:cs typeface="Roboto" panose="02000000000000000000" pitchFamily="2" charset="0"/>
              </a:rPr>
              <a:t>or</a:t>
            </a:r>
            <a:r>
              <a:rPr lang="pl-PL" sz="800" dirty="0">
                <a:latin typeface="Roboto" panose="02000000000000000000" pitchFamily="2" charset="0"/>
                <a:ea typeface="Roboto" panose="02000000000000000000" pitchFamily="2" charset="0"/>
                <a:cs typeface="Roboto" panose="02000000000000000000" pitchFamily="2" charset="0"/>
              </a:rPr>
              <a:t> </a:t>
            </a:r>
            <a:r>
              <a:rPr lang="en-US" sz="800" dirty="0">
                <a:latin typeface="Roboto" panose="02000000000000000000" pitchFamily="2" charset="0"/>
                <a:ea typeface="Roboto" panose="02000000000000000000" pitchFamily="2" charset="0"/>
                <a:cs typeface="Roboto" panose="02000000000000000000" pitchFamily="2" charset="0"/>
              </a:rPr>
              <a:t>servers.</a:t>
            </a:r>
            <a:endParaRPr lang="pl-PL" sz="800" dirty="0">
              <a:latin typeface="Roboto" panose="02000000000000000000" pitchFamily="2" charset="0"/>
              <a:ea typeface="Roboto" panose="02000000000000000000" pitchFamily="2" charset="0"/>
              <a:cs typeface="Roboto" panose="02000000000000000000" pitchFamily="2" charset="0"/>
            </a:endParaRPr>
          </a:p>
          <a:p>
            <a:pPr marL="171450" indent="-171450" algn="just">
              <a:lnSpc>
                <a:spcPct val="150000"/>
              </a:lnSpc>
              <a:buClr>
                <a:srgbClr val="518DA7"/>
              </a:buClr>
              <a:buFont typeface="Arial" panose="020B0604020202020204" pitchFamily="34" charset="0"/>
              <a:buChar char="•"/>
            </a:pPr>
            <a:r>
              <a:rPr lang="en-US" sz="800" dirty="0">
                <a:latin typeface="Roboto" panose="02000000000000000000" pitchFamily="2" charset="0"/>
                <a:ea typeface="Roboto" panose="02000000000000000000" pitchFamily="2" charset="0"/>
                <a:cs typeface="Roboto" panose="02000000000000000000" pitchFamily="2" charset="0"/>
              </a:rPr>
              <a:t>Return of leased equipment.</a:t>
            </a:r>
            <a:endParaRPr lang="pl-PL" sz="800" dirty="0">
              <a:latin typeface="Roboto" panose="02000000000000000000" pitchFamily="2" charset="0"/>
              <a:ea typeface="Roboto" panose="02000000000000000000" pitchFamily="2" charset="0"/>
              <a:cs typeface="Roboto" panose="02000000000000000000" pitchFamily="2" charset="0"/>
            </a:endParaRPr>
          </a:p>
          <a:p>
            <a:pPr marL="171450" indent="-171450" algn="just">
              <a:lnSpc>
                <a:spcPct val="150000"/>
              </a:lnSpc>
              <a:buClr>
                <a:srgbClr val="518DA7"/>
              </a:buClr>
              <a:buFont typeface="Arial" panose="020B0604020202020204" pitchFamily="34" charset="0"/>
              <a:buChar char="•"/>
            </a:pPr>
            <a:r>
              <a:rPr lang="en-US" sz="800" dirty="0">
                <a:latin typeface="Roboto" panose="02000000000000000000" pitchFamily="2" charset="0"/>
                <a:ea typeface="Roboto" panose="02000000000000000000" pitchFamily="2" charset="0"/>
                <a:cs typeface="Roboto" panose="02000000000000000000" pitchFamily="2" charset="0"/>
              </a:rPr>
              <a:t>Handover of for servicing or repair.</a:t>
            </a:r>
            <a:endParaRPr lang="pl-PL" sz="800" dirty="0">
              <a:latin typeface="Roboto" panose="02000000000000000000" pitchFamily="2" charset="0"/>
              <a:ea typeface="Roboto" panose="02000000000000000000" pitchFamily="2" charset="0"/>
              <a:cs typeface="Roboto" panose="02000000000000000000" pitchFamily="2" charset="0"/>
            </a:endParaRPr>
          </a:p>
          <a:p>
            <a:pPr marL="171450" indent="-171450" algn="just">
              <a:lnSpc>
                <a:spcPct val="150000"/>
              </a:lnSpc>
              <a:buClr>
                <a:srgbClr val="518DA7"/>
              </a:buClr>
              <a:buFont typeface="Arial" panose="020B0604020202020204" pitchFamily="34" charset="0"/>
              <a:buChar char="•"/>
            </a:pPr>
            <a:r>
              <a:rPr lang="en-US" sz="800" dirty="0">
                <a:latin typeface="Roboto" panose="02000000000000000000" pitchFamily="2" charset="0"/>
                <a:ea typeface="Roboto" panose="02000000000000000000" pitchFamily="2" charset="0"/>
                <a:cs typeface="Roboto" panose="02000000000000000000" pitchFamily="2" charset="0"/>
              </a:rPr>
              <a:t>Reassignment to another employee.</a:t>
            </a:r>
            <a:endParaRPr lang="pl-PL" sz="800" dirty="0">
              <a:latin typeface="Roboto" panose="02000000000000000000" pitchFamily="2" charset="0"/>
              <a:ea typeface="Roboto" panose="02000000000000000000" pitchFamily="2" charset="0"/>
              <a:cs typeface="Roboto" panose="02000000000000000000" pitchFamily="2" charset="0"/>
            </a:endParaRPr>
          </a:p>
          <a:p>
            <a:pPr marL="171450" indent="-171450" algn="just">
              <a:lnSpc>
                <a:spcPct val="150000"/>
              </a:lnSpc>
              <a:buClr>
                <a:srgbClr val="518DA7"/>
              </a:buClr>
              <a:buFont typeface="Arial" panose="020B0604020202020204" pitchFamily="34" charset="0"/>
              <a:buChar char="•"/>
            </a:pPr>
            <a:r>
              <a:rPr lang="en-US" sz="800" dirty="0">
                <a:latin typeface="Roboto" panose="02000000000000000000" pitchFamily="2" charset="0"/>
                <a:ea typeface="Roboto" panose="02000000000000000000" pitchFamily="2" charset="0"/>
                <a:cs typeface="Roboto" panose="02000000000000000000" pitchFamily="2" charset="0"/>
              </a:rPr>
              <a:t>Recycling of storage media.</a:t>
            </a:r>
            <a:endParaRPr lang="pl-PL" sz="800" dirty="0">
              <a:latin typeface="Roboto" panose="02000000000000000000" pitchFamily="2" charset="0"/>
              <a:ea typeface="Roboto" panose="02000000000000000000" pitchFamily="2" charset="0"/>
              <a:cs typeface="Roboto" panose="02000000000000000000" pitchFamily="2" charset="0"/>
            </a:endParaRPr>
          </a:p>
          <a:p>
            <a:pPr algn="just">
              <a:lnSpc>
                <a:spcPct val="150000"/>
              </a:lnSpc>
              <a:buClr>
                <a:srgbClr val="518DA7"/>
              </a:buClr>
            </a:pPr>
            <a:endParaRPr lang="pl-PL" sz="800" dirty="0">
              <a:latin typeface="Roboto" panose="02000000000000000000" pitchFamily="2" charset="0"/>
              <a:ea typeface="Roboto" panose="02000000000000000000" pitchFamily="2" charset="0"/>
              <a:cs typeface="Roboto" panose="02000000000000000000" pitchFamily="2" charset="0"/>
            </a:endParaRPr>
          </a:p>
        </p:txBody>
      </p:sp>
      <p:pic>
        <p:nvPicPr>
          <p:cNvPr id="19" name="Obraz 18">
            <a:extLst>
              <a:ext uri="{FF2B5EF4-FFF2-40B4-BE49-F238E27FC236}">
                <a16:creationId xmlns:a16="http://schemas.microsoft.com/office/drawing/2014/main" id="{655FB4B0-0443-D23F-C864-DAA0349C68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812" y="3184082"/>
            <a:ext cx="6555135" cy="3277568"/>
          </a:xfrm>
          <a:prstGeom prst="rect">
            <a:avLst/>
          </a:prstGeom>
        </p:spPr>
      </p:pic>
      <p:pic>
        <p:nvPicPr>
          <p:cNvPr id="20" name="Obraz 19">
            <a:extLst>
              <a:ext uri="{FF2B5EF4-FFF2-40B4-BE49-F238E27FC236}">
                <a16:creationId xmlns:a16="http://schemas.microsoft.com/office/drawing/2014/main" id="{A438B861-24EF-A0D3-2A79-2EFD49E546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143165"/>
            <a:ext cx="7559674" cy="4032843"/>
          </a:xfrm>
          <a:prstGeom prst="rect">
            <a:avLst/>
          </a:prstGeom>
        </p:spPr>
      </p:pic>
    </p:spTree>
    <p:extLst>
      <p:ext uri="{BB962C8B-B14F-4D97-AF65-F5344CB8AC3E}">
        <p14:creationId xmlns:p14="http://schemas.microsoft.com/office/powerpoint/2010/main" val="2144739779"/>
      </p:ext>
    </p:extLst>
  </p:cSld>
  <p:clrMapOvr>
    <a:masterClrMapping/>
  </p:clrMapOvr>
</p:sld>
</file>

<file path=ppt/theme/theme1.xml><?xml version="1.0" encoding="utf-8"?>
<a:theme xmlns:a="http://schemas.openxmlformats.org/drawingml/2006/main" name="Motyw pakietu Office">
  <a:themeElements>
    <a:clrScheme name="Motyw pakietu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yw pakietu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682</TotalTime>
  <Words>680</Words>
  <Application>Microsoft Office PowerPoint</Application>
  <PresentationFormat>Niestandardowy</PresentationFormat>
  <Paragraphs>59</Paragraphs>
  <Slides>2</Slides>
  <Notes>1</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2</vt:i4>
      </vt:variant>
    </vt:vector>
  </HeadingPairs>
  <TitlesOfParts>
    <vt:vector size="7" baseType="lpstr">
      <vt:lpstr>Arial</vt:lpstr>
      <vt:lpstr>Calibri</vt:lpstr>
      <vt:lpstr>Calibri Light</vt:lpstr>
      <vt:lpstr>Roboto</vt:lpstr>
      <vt:lpstr>Motyw pakietu Office</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ProDeviceDWS</dc:title>
  <dc:creator>AnZu</dc:creator>
  <cp:lastModifiedBy>Intern</cp:lastModifiedBy>
  <cp:revision>101</cp:revision>
  <cp:lastPrinted>2021-06-02T12:04:45Z</cp:lastPrinted>
  <dcterms:created xsi:type="dcterms:W3CDTF">2020-04-13T12:52:09Z</dcterms:created>
  <dcterms:modified xsi:type="dcterms:W3CDTF">2026-08-28T11:42:39Z</dcterms:modified>
</cp:coreProperties>
</file>